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 id="2147483763" r:id="rId5"/>
  </p:sldMasterIdLst>
  <p:notesMasterIdLst>
    <p:notesMasterId r:id="rId48"/>
  </p:notesMasterIdLst>
  <p:handoutMasterIdLst>
    <p:handoutMasterId r:id="rId49"/>
  </p:handoutMasterIdLst>
  <p:sldIdLst>
    <p:sldId id="2296" r:id="rId6"/>
    <p:sldId id="2324" r:id="rId7"/>
    <p:sldId id="2355" r:id="rId8"/>
    <p:sldId id="2394" r:id="rId9"/>
    <p:sldId id="2419" r:id="rId10"/>
    <p:sldId id="2404" r:id="rId11"/>
    <p:sldId id="2420" r:id="rId12"/>
    <p:sldId id="2430" r:id="rId13"/>
    <p:sldId id="2431" r:id="rId14"/>
    <p:sldId id="2432" r:id="rId15"/>
    <p:sldId id="2433" r:id="rId16"/>
    <p:sldId id="2401" r:id="rId17"/>
    <p:sldId id="2402" r:id="rId18"/>
    <p:sldId id="2421" r:id="rId19"/>
    <p:sldId id="2422" r:id="rId20"/>
    <p:sldId id="2434" r:id="rId21"/>
    <p:sldId id="2435" r:id="rId22"/>
    <p:sldId id="2403" r:id="rId23"/>
    <p:sldId id="2415" r:id="rId24"/>
    <p:sldId id="2406" r:id="rId25"/>
    <p:sldId id="2416" r:id="rId26"/>
    <p:sldId id="2417" r:id="rId27"/>
    <p:sldId id="2418" r:id="rId28"/>
    <p:sldId id="2436" r:id="rId29"/>
    <p:sldId id="2426" r:id="rId30"/>
    <p:sldId id="2425" r:id="rId31"/>
    <p:sldId id="2437" r:id="rId32"/>
    <p:sldId id="2428" r:id="rId33"/>
    <p:sldId id="2438" r:id="rId34"/>
    <p:sldId id="2427" r:id="rId35"/>
    <p:sldId id="2424" r:id="rId36"/>
    <p:sldId id="2429" r:id="rId37"/>
    <p:sldId id="2439" r:id="rId38"/>
    <p:sldId id="2407" r:id="rId39"/>
    <p:sldId id="2408" r:id="rId40"/>
    <p:sldId id="2413" r:id="rId41"/>
    <p:sldId id="2414" r:id="rId42"/>
    <p:sldId id="2409" r:id="rId43"/>
    <p:sldId id="2410" r:id="rId44"/>
    <p:sldId id="2411" r:id="rId45"/>
    <p:sldId id="2412" r:id="rId46"/>
    <p:sldId id="242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0" userDrawn="1">
          <p15:clr>
            <a:srgbClr val="A4A3A4"/>
          </p15:clr>
        </p15:guide>
        <p15:guide id="2" pos="361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BDCD"/>
    <a:srgbClr val="58877D"/>
    <a:srgbClr val="092E68"/>
    <a:srgbClr val="F25A00"/>
    <a:srgbClr val="092D68"/>
    <a:srgbClr val="F57F00"/>
    <a:srgbClr val="D80000"/>
    <a:srgbClr val="F58C00"/>
    <a:srgbClr val="F5B414"/>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4" autoAdjust="0"/>
    <p:restoredTop sz="92147" autoAdjust="0"/>
  </p:normalViewPr>
  <p:slideViewPr>
    <p:cSldViewPr snapToGrid="0">
      <p:cViewPr varScale="1">
        <p:scale>
          <a:sx n="102" d="100"/>
          <a:sy n="102" d="100"/>
        </p:scale>
        <p:origin x="1356" y="102"/>
      </p:cViewPr>
      <p:guideLst>
        <p:guide orient="horz" pos="2750"/>
        <p:guide pos="3613"/>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1" d="100"/>
          <a:sy n="101" d="100"/>
        </p:scale>
        <p:origin x="4544"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1F7527-3650-C24D-E976-8A89076950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a:extLst>
              <a:ext uri="{FF2B5EF4-FFF2-40B4-BE49-F238E27FC236}">
                <a16:creationId xmlns:a16="http://schemas.microsoft.com/office/drawing/2014/main" id="{3056C5D4-A500-7C71-CCA4-03B02E4B4F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90A549-C9BB-844A-ADDE-915FC6E1F1C0}" type="datetimeFigureOut">
              <a:rPr lang="x-none" smtClean="0"/>
              <a:t>2026-08-25</a:t>
            </a:fld>
            <a:endParaRPr lang="x-none"/>
          </a:p>
        </p:txBody>
      </p:sp>
      <p:sp>
        <p:nvSpPr>
          <p:cNvPr id="4" name="Footer Placeholder 3">
            <a:extLst>
              <a:ext uri="{FF2B5EF4-FFF2-40B4-BE49-F238E27FC236}">
                <a16:creationId xmlns:a16="http://schemas.microsoft.com/office/drawing/2014/main" id="{3CFAF4EE-64A8-4840-731F-36CFF5D069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1F4AAAE7-E5AD-D3DD-CDBD-A7EC7F0522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1E6581-40BA-F542-920D-41E09576ED79}" type="slidenum">
              <a:rPr lang="x-none" smtClean="0"/>
              <a:t>‹#›</a:t>
            </a:fld>
            <a:endParaRPr lang="x-none"/>
          </a:p>
        </p:txBody>
      </p:sp>
    </p:spTree>
    <p:extLst>
      <p:ext uri="{BB962C8B-B14F-4D97-AF65-F5344CB8AC3E}">
        <p14:creationId xmlns:p14="http://schemas.microsoft.com/office/powerpoint/2010/main" val="3780628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996BA-C3C3-44E5-BD07-78EFBD8E7999}" type="datetimeFigureOut">
              <a:rPr lang="et-EE" smtClean="0"/>
              <a:t>25.08.2026</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D3BCF-75C2-4A69-B9AB-E90655DDB40B}" type="slidenum">
              <a:rPr lang="et-EE" smtClean="0"/>
              <a:t>‹#›</a:t>
            </a:fld>
            <a:endParaRPr lang="et-EE"/>
          </a:p>
        </p:txBody>
      </p:sp>
    </p:spTree>
    <p:extLst>
      <p:ext uri="{BB962C8B-B14F-4D97-AF65-F5344CB8AC3E}">
        <p14:creationId xmlns:p14="http://schemas.microsoft.com/office/powerpoint/2010/main" val="3463362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7DF2-A6CC-DD55-D709-8B16923E6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BD62B-EF80-1923-B161-E74EB2187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BC997-3617-765C-986F-9FF4FFF290EA}"/>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DD133A3A-11DB-D05D-6F8B-AD1325552E43}"/>
              </a:ext>
            </a:extLst>
          </p:cNvPr>
          <p:cNvSpPr>
            <a:spLocks noGrp="1"/>
          </p:cNvSpPr>
          <p:nvPr>
            <p:ph type="sldNum" sz="quarter" idx="10"/>
          </p:nvPr>
        </p:nvSpPr>
        <p:spPr/>
        <p:txBody>
          <a:bodyPr/>
          <a:lstStyle/>
          <a:p>
            <a:fld id="{3E9D3BCF-75C2-4A69-B9AB-E90655DDB40B}" type="slidenum">
              <a:rPr lang="et-EE" smtClean="0"/>
              <a:t>3</a:t>
            </a:fld>
            <a:endParaRPr lang="et-EE"/>
          </a:p>
        </p:txBody>
      </p:sp>
    </p:spTree>
    <p:extLst>
      <p:ext uri="{BB962C8B-B14F-4D97-AF65-F5344CB8AC3E}">
        <p14:creationId xmlns:p14="http://schemas.microsoft.com/office/powerpoint/2010/main" val="108733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0DC82-2AE2-8503-2381-AE6C5633B5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460F4-C79F-756C-51A2-B0CF259E2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7C5509-F1DE-94A5-3573-F57042BFADB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A3268B91-4E4C-7153-F82F-A48D0A14BC4D}"/>
              </a:ext>
            </a:extLst>
          </p:cNvPr>
          <p:cNvSpPr>
            <a:spLocks noGrp="1"/>
          </p:cNvSpPr>
          <p:nvPr>
            <p:ph type="sldNum" sz="quarter" idx="10"/>
          </p:nvPr>
        </p:nvSpPr>
        <p:spPr/>
        <p:txBody>
          <a:bodyPr/>
          <a:lstStyle/>
          <a:p>
            <a:fld id="{3E9D3BCF-75C2-4A69-B9AB-E90655DDB40B}" type="slidenum">
              <a:rPr lang="et-EE" smtClean="0"/>
              <a:t>14</a:t>
            </a:fld>
            <a:endParaRPr lang="et-EE"/>
          </a:p>
        </p:txBody>
      </p:sp>
    </p:spTree>
    <p:extLst>
      <p:ext uri="{BB962C8B-B14F-4D97-AF65-F5344CB8AC3E}">
        <p14:creationId xmlns:p14="http://schemas.microsoft.com/office/powerpoint/2010/main" val="2921582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052A5-B06A-4105-2212-39C4F1A16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DB1B72-4A93-8672-E045-A52DC9E467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D8BB85-54AA-5D75-2FA6-CC4CD7874C6C}"/>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36DF6767-2D8A-F362-B49B-44B572ACD224}"/>
              </a:ext>
            </a:extLst>
          </p:cNvPr>
          <p:cNvSpPr>
            <a:spLocks noGrp="1"/>
          </p:cNvSpPr>
          <p:nvPr>
            <p:ph type="sldNum" sz="quarter" idx="10"/>
          </p:nvPr>
        </p:nvSpPr>
        <p:spPr/>
        <p:txBody>
          <a:bodyPr/>
          <a:lstStyle/>
          <a:p>
            <a:fld id="{3E9D3BCF-75C2-4A69-B9AB-E90655DDB40B}" type="slidenum">
              <a:rPr lang="et-EE" smtClean="0"/>
              <a:t>15</a:t>
            </a:fld>
            <a:endParaRPr lang="et-EE"/>
          </a:p>
        </p:txBody>
      </p:sp>
    </p:spTree>
    <p:extLst>
      <p:ext uri="{BB962C8B-B14F-4D97-AF65-F5344CB8AC3E}">
        <p14:creationId xmlns:p14="http://schemas.microsoft.com/office/powerpoint/2010/main" val="1297171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5A240-5B16-CF5A-0872-7C41B0704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11E78C-A645-6062-EE71-A3A08FF6B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3F7570-B62F-BD96-B103-F46DB0DB4F13}"/>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40D9AA32-A4A7-7773-4FFB-946876B5F730}"/>
              </a:ext>
            </a:extLst>
          </p:cNvPr>
          <p:cNvSpPr>
            <a:spLocks noGrp="1"/>
          </p:cNvSpPr>
          <p:nvPr>
            <p:ph type="sldNum" sz="quarter" idx="10"/>
          </p:nvPr>
        </p:nvSpPr>
        <p:spPr/>
        <p:txBody>
          <a:bodyPr/>
          <a:lstStyle/>
          <a:p>
            <a:fld id="{3E9D3BCF-75C2-4A69-B9AB-E90655DDB40B}" type="slidenum">
              <a:rPr lang="et-EE" smtClean="0"/>
              <a:t>16</a:t>
            </a:fld>
            <a:endParaRPr lang="et-EE"/>
          </a:p>
        </p:txBody>
      </p:sp>
    </p:spTree>
    <p:extLst>
      <p:ext uri="{BB962C8B-B14F-4D97-AF65-F5344CB8AC3E}">
        <p14:creationId xmlns:p14="http://schemas.microsoft.com/office/powerpoint/2010/main" val="1663372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F9B98-E753-ECD4-EFB2-F45470200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2B4E9-B0E2-07AA-AED8-24A63E8484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0F63EF-04D5-5FBE-2E37-D5AEC9BEA426}"/>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B4B7AB4-95BB-53B9-B86D-9DD9FB0D7128}"/>
              </a:ext>
            </a:extLst>
          </p:cNvPr>
          <p:cNvSpPr>
            <a:spLocks noGrp="1"/>
          </p:cNvSpPr>
          <p:nvPr>
            <p:ph type="sldNum" sz="quarter" idx="10"/>
          </p:nvPr>
        </p:nvSpPr>
        <p:spPr/>
        <p:txBody>
          <a:bodyPr/>
          <a:lstStyle/>
          <a:p>
            <a:fld id="{3E9D3BCF-75C2-4A69-B9AB-E90655DDB40B}" type="slidenum">
              <a:rPr lang="et-EE" smtClean="0"/>
              <a:t>17</a:t>
            </a:fld>
            <a:endParaRPr lang="et-EE"/>
          </a:p>
        </p:txBody>
      </p:sp>
    </p:spTree>
    <p:extLst>
      <p:ext uri="{BB962C8B-B14F-4D97-AF65-F5344CB8AC3E}">
        <p14:creationId xmlns:p14="http://schemas.microsoft.com/office/powerpoint/2010/main" val="2412540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5037A-9762-19BC-9D3D-5D671A9B5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A9462-D8B9-09D2-2DC4-59E13196F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7752D-D4DD-C3E5-1826-67F87604E0AB}"/>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BF2EDE5-D381-57D1-7C3B-264C74C8B8DC}"/>
              </a:ext>
            </a:extLst>
          </p:cNvPr>
          <p:cNvSpPr>
            <a:spLocks noGrp="1"/>
          </p:cNvSpPr>
          <p:nvPr>
            <p:ph type="sldNum" sz="quarter" idx="10"/>
          </p:nvPr>
        </p:nvSpPr>
        <p:spPr/>
        <p:txBody>
          <a:bodyPr/>
          <a:lstStyle/>
          <a:p>
            <a:fld id="{3E9D3BCF-75C2-4A69-B9AB-E90655DDB40B}" type="slidenum">
              <a:rPr lang="et-EE" smtClean="0"/>
              <a:t>18</a:t>
            </a:fld>
            <a:endParaRPr lang="et-EE"/>
          </a:p>
        </p:txBody>
      </p:sp>
    </p:spTree>
    <p:extLst>
      <p:ext uri="{BB962C8B-B14F-4D97-AF65-F5344CB8AC3E}">
        <p14:creationId xmlns:p14="http://schemas.microsoft.com/office/powerpoint/2010/main" val="1019372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D7A7B-B29E-FBE2-1449-A4F9C933C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D30C6C-1DAB-3A29-065A-94DE26783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D0DB0-6DCE-8352-57F1-5D95138B7F22}"/>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1346F609-5254-6992-42B9-9CBE19F0491F}"/>
              </a:ext>
            </a:extLst>
          </p:cNvPr>
          <p:cNvSpPr>
            <a:spLocks noGrp="1"/>
          </p:cNvSpPr>
          <p:nvPr>
            <p:ph type="sldNum" sz="quarter" idx="10"/>
          </p:nvPr>
        </p:nvSpPr>
        <p:spPr/>
        <p:txBody>
          <a:bodyPr/>
          <a:lstStyle/>
          <a:p>
            <a:fld id="{3E9D3BCF-75C2-4A69-B9AB-E90655DDB40B}" type="slidenum">
              <a:rPr lang="et-EE" smtClean="0"/>
              <a:t>19</a:t>
            </a:fld>
            <a:endParaRPr lang="et-EE"/>
          </a:p>
        </p:txBody>
      </p:sp>
    </p:spTree>
    <p:extLst>
      <p:ext uri="{BB962C8B-B14F-4D97-AF65-F5344CB8AC3E}">
        <p14:creationId xmlns:p14="http://schemas.microsoft.com/office/powerpoint/2010/main" val="2936709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1360-3801-8ED9-D165-54164F1A8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8DFD2-9201-615A-E95F-453FAF9C61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6479F-BFA6-BF57-072E-F64438853403}"/>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17BE85BD-1D29-004F-CD12-2EFF15A4E02C}"/>
              </a:ext>
            </a:extLst>
          </p:cNvPr>
          <p:cNvSpPr>
            <a:spLocks noGrp="1"/>
          </p:cNvSpPr>
          <p:nvPr>
            <p:ph type="sldNum" sz="quarter" idx="10"/>
          </p:nvPr>
        </p:nvSpPr>
        <p:spPr/>
        <p:txBody>
          <a:bodyPr/>
          <a:lstStyle/>
          <a:p>
            <a:fld id="{3E9D3BCF-75C2-4A69-B9AB-E90655DDB40B}" type="slidenum">
              <a:rPr lang="et-EE" smtClean="0"/>
              <a:t>20</a:t>
            </a:fld>
            <a:endParaRPr lang="et-EE"/>
          </a:p>
        </p:txBody>
      </p:sp>
    </p:spTree>
    <p:extLst>
      <p:ext uri="{BB962C8B-B14F-4D97-AF65-F5344CB8AC3E}">
        <p14:creationId xmlns:p14="http://schemas.microsoft.com/office/powerpoint/2010/main" val="9852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E970F-F58E-9AD2-9C45-60021EDE08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238D4-52A0-99B3-2772-FAD76FA840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B4A120-F14F-8BD0-D9B8-AAD6520974C5}"/>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EA770C1F-A936-D984-6FBD-3063065AB5C0}"/>
              </a:ext>
            </a:extLst>
          </p:cNvPr>
          <p:cNvSpPr>
            <a:spLocks noGrp="1"/>
          </p:cNvSpPr>
          <p:nvPr>
            <p:ph type="sldNum" sz="quarter" idx="10"/>
          </p:nvPr>
        </p:nvSpPr>
        <p:spPr/>
        <p:txBody>
          <a:bodyPr/>
          <a:lstStyle/>
          <a:p>
            <a:fld id="{3E9D3BCF-75C2-4A69-B9AB-E90655DDB40B}" type="slidenum">
              <a:rPr lang="et-EE" smtClean="0"/>
              <a:t>21</a:t>
            </a:fld>
            <a:endParaRPr lang="et-EE"/>
          </a:p>
        </p:txBody>
      </p:sp>
    </p:spTree>
    <p:extLst>
      <p:ext uri="{BB962C8B-B14F-4D97-AF65-F5344CB8AC3E}">
        <p14:creationId xmlns:p14="http://schemas.microsoft.com/office/powerpoint/2010/main" val="26414968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97670-8FA3-9939-F745-DB991FCF5B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EF82C0-A52F-4C28-905A-2C0BDCF2FA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0B912C-A61A-CB95-746A-959FCF7381F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1C5BC220-54FE-7FFC-389D-A768A12989F1}"/>
              </a:ext>
            </a:extLst>
          </p:cNvPr>
          <p:cNvSpPr>
            <a:spLocks noGrp="1"/>
          </p:cNvSpPr>
          <p:nvPr>
            <p:ph type="sldNum" sz="quarter" idx="10"/>
          </p:nvPr>
        </p:nvSpPr>
        <p:spPr/>
        <p:txBody>
          <a:bodyPr/>
          <a:lstStyle/>
          <a:p>
            <a:fld id="{3E9D3BCF-75C2-4A69-B9AB-E90655DDB40B}" type="slidenum">
              <a:rPr lang="et-EE" smtClean="0"/>
              <a:t>22</a:t>
            </a:fld>
            <a:endParaRPr lang="et-EE"/>
          </a:p>
        </p:txBody>
      </p:sp>
    </p:spTree>
    <p:extLst>
      <p:ext uri="{BB962C8B-B14F-4D97-AF65-F5344CB8AC3E}">
        <p14:creationId xmlns:p14="http://schemas.microsoft.com/office/powerpoint/2010/main" val="2626765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6ADC3-0997-393B-0E82-7A91BCB0E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D50858-423E-6468-C5F6-AF295A491F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D0A44C-B9AA-06F6-4ABE-D828B423297E}"/>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3F313217-C47E-E443-ED77-0F63E3D1E4FF}"/>
              </a:ext>
            </a:extLst>
          </p:cNvPr>
          <p:cNvSpPr>
            <a:spLocks noGrp="1"/>
          </p:cNvSpPr>
          <p:nvPr>
            <p:ph type="sldNum" sz="quarter" idx="10"/>
          </p:nvPr>
        </p:nvSpPr>
        <p:spPr/>
        <p:txBody>
          <a:bodyPr/>
          <a:lstStyle/>
          <a:p>
            <a:fld id="{3E9D3BCF-75C2-4A69-B9AB-E90655DDB40B}" type="slidenum">
              <a:rPr lang="et-EE" smtClean="0"/>
              <a:t>23</a:t>
            </a:fld>
            <a:endParaRPr lang="et-EE"/>
          </a:p>
        </p:txBody>
      </p:sp>
    </p:spTree>
    <p:extLst>
      <p:ext uri="{BB962C8B-B14F-4D97-AF65-F5344CB8AC3E}">
        <p14:creationId xmlns:p14="http://schemas.microsoft.com/office/powerpoint/2010/main" val="413359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8857A-D2EB-C2C2-27E0-82DC96F0E2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31AE9-20E8-22CD-09EF-002F5EAA20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8A1A34-808A-3D54-139E-DE24AA1D914C}"/>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BE0E2AF7-D018-8591-B2D1-AE067C196F66}"/>
              </a:ext>
            </a:extLst>
          </p:cNvPr>
          <p:cNvSpPr>
            <a:spLocks noGrp="1"/>
          </p:cNvSpPr>
          <p:nvPr>
            <p:ph type="sldNum" sz="quarter" idx="10"/>
          </p:nvPr>
        </p:nvSpPr>
        <p:spPr/>
        <p:txBody>
          <a:bodyPr/>
          <a:lstStyle/>
          <a:p>
            <a:fld id="{3E9D3BCF-75C2-4A69-B9AB-E90655DDB40B}" type="slidenum">
              <a:rPr lang="et-EE" smtClean="0"/>
              <a:t>4</a:t>
            </a:fld>
            <a:endParaRPr lang="et-EE"/>
          </a:p>
        </p:txBody>
      </p:sp>
    </p:spTree>
    <p:extLst>
      <p:ext uri="{BB962C8B-B14F-4D97-AF65-F5344CB8AC3E}">
        <p14:creationId xmlns:p14="http://schemas.microsoft.com/office/powerpoint/2010/main" val="3747028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CA65E-E890-85B5-F893-4E6CA868D3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3573A-8850-F6FB-4BA3-6D365B3482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B8EA2-4AB2-7336-4758-7EF4A99EE2D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9CE83485-6894-7B1A-0AC9-4054460D8B85}"/>
              </a:ext>
            </a:extLst>
          </p:cNvPr>
          <p:cNvSpPr>
            <a:spLocks noGrp="1"/>
          </p:cNvSpPr>
          <p:nvPr>
            <p:ph type="sldNum" sz="quarter" idx="10"/>
          </p:nvPr>
        </p:nvSpPr>
        <p:spPr/>
        <p:txBody>
          <a:bodyPr/>
          <a:lstStyle/>
          <a:p>
            <a:fld id="{3E9D3BCF-75C2-4A69-B9AB-E90655DDB40B}" type="slidenum">
              <a:rPr lang="et-EE" smtClean="0"/>
              <a:t>24</a:t>
            </a:fld>
            <a:endParaRPr lang="et-EE"/>
          </a:p>
        </p:txBody>
      </p:sp>
    </p:spTree>
    <p:extLst>
      <p:ext uri="{BB962C8B-B14F-4D97-AF65-F5344CB8AC3E}">
        <p14:creationId xmlns:p14="http://schemas.microsoft.com/office/powerpoint/2010/main" val="3171608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21459-49DB-BAB9-EED8-79E6AF698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9ACD5A-3CEE-0081-91FA-0CE92B5819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B4390-9557-D0E3-FBEA-BAF9078FD378}"/>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E2FCDD4A-CC4B-69EB-2357-E3136BCA5376}"/>
              </a:ext>
            </a:extLst>
          </p:cNvPr>
          <p:cNvSpPr>
            <a:spLocks noGrp="1"/>
          </p:cNvSpPr>
          <p:nvPr>
            <p:ph type="sldNum" sz="quarter" idx="10"/>
          </p:nvPr>
        </p:nvSpPr>
        <p:spPr/>
        <p:txBody>
          <a:bodyPr/>
          <a:lstStyle/>
          <a:p>
            <a:fld id="{3E9D3BCF-75C2-4A69-B9AB-E90655DDB40B}" type="slidenum">
              <a:rPr lang="et-EE" smtClean="0"/>
              <a:t>25</a:t>
            </a:fld>
            <a:endParaRPr lang="et-EE"/>
          </a:p>
        </p:txBody>
      </p:sp>
    </p:spTree>
    <p:extLst>
      <p:ext uri="{BB962C8B-B14F-4D97-AF65-F5344CB8AC3E}">
        <p14:creationId xmlns:p14="http://schemas.microsoft.com/office/powerpoint/2010/main" val="20074466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229D6-AD8B-E04D-2D92-FC4D8E2126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A9632B-9999-9B41-B648-35E4D24EAD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C3FEC1-FD4E-A5D3-8232-50E0475AA26A}"/>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A03029C3-EA76-FDD1-7DAC-7D37F03A3B7A}"/>
              </a:ext>
            </a:extLst>
          </p:cNvPr>
          <p:cNvSpPr>
            <a:spLocks noGrp="1"/>
          </p:cNvSpPr>
          <p:nvPr>
            <p:ph type="sldNum" sz="quarter" idx="10"/>
          </p:nvPr>
        </p:nvSpPr>
        <p:spPr/>
        <p:txBody>
          <a:bodyPr/>
          <a:lstStyle/>
          <a:p>
            <a:fld id="{3E9D3BCF-75C2-4A69-B9AB-E90655DDB40B}" type="slidenum">
              <a:rPr lang="et-EE" smtClean="0"/>
              <a:t>26</a:t>
            </a:fld>
            <a:endParaRPr lang="et-EE"/>
          </a:p>
        </p:txBody>
      </p:sp>
    </p:spTree>
    <p:extLst>
      <p:ext uri="{BB962C8B-B14F-4D97-AF65-F5344CB8AC3E}">
        <p14:creationId xmlns:p14="http://schemas.microsoft.com/office/powerpoint/2010/main" val="240202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35915-DBFC-F8EA-0AAB-A66EB155B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44FB6-D907-0180-B032-04F040E950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8DFDCA-7D16-3946-063F-52CA2940CC11}"/>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19208E3E-6A49-7EB0-9CCF-C96AE9DF609B}"/>
              </a:ext>
            </a:extLst>
          </p:cNvPr>
          <p:cNvSpPr>
            <a:spLocks noGrp="1"/>
          </p:cNvSpPr>
          <p:nvPr>
            <p:ph type="sldNum" sz="quarter" idx="10"/>
          </p:nvPr>
        </p:nvSpPr>
        <p:spPr/>
        <p:txBody>
          <a:bodyPr/>
          <a:lstStyle/>
          <a:p>
            <a:fld id="{3E9D3BCF-75C2-4A69-B9AB-E90655DDB40B}" type="slidenum">
              <a:rPr lang="et-EE" smtClean="0"/>
              <a:t>27</a:t>
            </a:fld>
            <a:endParaRPr lang="et-EE"/>
          </a:p>
        </p:txBody>
      </p:sp>
    </p:spTree>
    <p:extLst>
      <p:ext uri="{BB962C8B-B14F-4D97-AF65-F5344CB8AC3E}">
        <p14:creationId xmlns:p14="http://schemas.microsoft.com/office/powerpoint/2010/main" val="36137332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57FE3-7F77-148D-5DBD-786FB1312A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28881-44CF-05D8-6A1E-41B336AF6E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35A6C1-7141-DF05-11C4-9BF68A8566E1}"/>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6D894067-7D83-BC58-A338-F5F0E83D8528}"/>
              </a:ext>
            </a:extLst>
          </p:cNvPr>
          <p:cNvSpPr>
            <a:spLocks noGrp="1"/>
          </p:cNvSpPr>
          <p:nvPr>
            <p:ph type="sldNum" sz="quarter" idx="10"/>
          </p:nvPr>
        </p:nvSpPr>
        <p:spPr/>
        <p:txBody>
          <a:bodyPr/>
          <a:lstStyle/>
          <a:p>
            <a:fld id="{3E9D3BCF-75C2-4A69-B9AB-E90655DDB40B}" type="slidenum">
              <a:rPr lang="et-EE" smtClean="0"/>
              <a:t>28</a:t>
            </a:fld>
            <a:endParaRPr lang="et-EE"/>
          </a:p>
        </p:txBody>
      </p:sp>
    </p:spTree>
    <p:extLst>
      <p:ext uri="{BB962C8B-B14F-4D97-AF65-F5344CB8AC3E}">
        <p14:creationId xmlns:p14="http://schemas.microsoft.com/office/powerpoint/2010/main" val="35712967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AC50B-696D-292B-3DCB-081894A075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7F58D9-55AB-1500-209D-8D242F6EFE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5F34B-BD7C-EEF3-8B4B-FD22E2C75EFC}"/>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327304B1-7135-16BC-0DF1-C85D3271D7EF}"/>
              </a:ext>
            </a:extLst>
          </p:cNvPr>
          <p:cNvSpPr>
            <a:spLocks noGrp="1"/>
          </p:cNvSpPr>
          <p:nvPr>
            <p:ph type="sldNum" sz="quarter" idx="10"/>
          </p:nvPr>
        </p:nvSpPr>
        <p:spPr/>
        <p:txBody>
          <a:bodyPr/>
          <a:lstStyle/>
          <a:p>
            <a:fld id="{3E9D3BCF-75C2-4A69-B9AB-E90655DDB40B}" type="slidenum">
              <a:rPr lang="et-EE" smtClean="0"/>
              <a:t>29</a:t>
            </a:fld>
            <a:endParaRPr lang="et-EE"/>
          </a:p>
        </p:txBody>
      </p:sp>
    </p:spTree>
    <p:extLst>
      <p:ext uri="{BB962C8B-B14F-4D97-AF65-F5344CB8AC3E}">
        <p14:creationId xmlns:p14="http://schemas.microsoft.com/office/powerpoint/2010/main" val="1038341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AA7EF-3C65-38BE-7DA2-08B61A280B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26F72-CA8A-945C-145E-504160E9A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39ABD8-8331-BA48-D331-BB436023A0F6}"/>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FA986944-5242-0D68-3E9E-383B99A8C91F}"/>
              </a:ext>
            </a:extLst>
          </p:cNvPr>
          <p:cNvSpPr>
            <a:spLocks noGrp="1"/>
          </p:cNvSpPr>
          <p:nvPr>
            <p:ph type="sldNum" sz="quarter" idx="10"/>
          </p:nvPr>
        </p:nvSpPr>
        <p:spPr/>
        <p:txBody>
          <a:bodyPr/>
          <a:lstStyle/>
          <a:p>
            <a:fld id="{3E9D3BCF-75C2-4A69-B9AB-E90655DDB40B}" type="slidenum">
              <a:rPr lang="et-EE" smtClean="0"/>
              <a:t>30</a:t>
            </a:fld>
            <a:endParaRPr lang="et-EE"/>
          </a:p>
        </p:txBody>
      </p:sp>
    </p:spTree>
    <p:extLst>
      <p:ext uri="{BB962C8B-B14F-4D97-AF65-F5344CB8AC3E}">
        <p14:creationId xmlns:p14="http://schemas.microsoft.com/office/powerpoint/2010/main" val="3263765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E93A7-C4D0-99AA-402F-F908121402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30A53C-4622-6C4E-022B-176B75E185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152EF-EC1E-7450-9BF2-8613B2943BF3}"/>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33AAEC1D-5DD4-C4E7-6ECF-CA68ACD0A298}"/>
              </a:ext>
            </a:extLst>
          </p:cNvPr>
          <p:cNvSpPr>
            <a:spLocks noGrp="1"/>
          </p:cNvSpPr>
          <p:nvPr>
            <p:ph type="sldNum" sz="quarter" idx="10"/>
          </p:nvPr>
        </p:nvSpPr>
        <p:spPr/>
        <p:txBody>
          <a:bodyPr/>
          <a:lstStyle/>
          <a:p>
            <a:fld id="{3E9D3BCF-75C2-4A69-B9AB-E90655DDB40B}" type="slidenum">
              <a:rPr lang="et-EE" smtClean="0"/>
              <a:t>33</a:t>
            </a:fld>
            <a:endParaRPr lang="et-EE"/>
          </a:p>
        </p:txBody>
      </p:sp>
    </p:spTree>
    <p:extLst>
      <p:ext uri="{BB962C8B-B14F-4D97-AF65-F5344CB8AC3E}">
        <p14:creationId xmlns:p14="http://schemas.microsoft.com/office/powerpoint/2010/main" val="4162249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51FAD-DF1F-7A4B-F503-1653A92526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9DC469-590D-0D3E-F9F4-215CE75E3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276962-6CBE-724C-FACF-6C9C75A94870}"/>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BB8D37E-C083-E3D0-D00B-EA3856A4ABC7}"/>
              </a:ext>
            </a:extLst>
          </p:cNvPr>
          <p:cNvSpPr>
            <a:spLocks noGrp="1"/>
          </p:cNvSpPr>
          <p:nvPr>
            <p:ph type="sldNum" sz="quarter" idx="10"/>
          </p:nvPr>
        </p:nvSpPr>
        <p:spPr/>
        <p:txBody>
          <a:bodyPr/>
          <a:lstStyle/>
          <a:p>
            <a:fld id="{3E9D3BCF-75C2-4A69-B9AB-E90655DDB40B}" type="slidenum">
              <a:rPr lang="et-EE" smtClean="0"/>
              <a:t>34</a:t>
            </a:fld>
            <a:endParaRPr lang="et-EE"/>
          </a:p>
        </p:txBody>
      </p:sp>
    </p:spTree>
    <p:extLst>
      <p:ext uri="{BB962C8B-B14F-4D97-AF65-F5344CB8AC3E}">
        <p14:creationId xmlns:p14="http://schemas.microsoft.com/office/powerpoint/2010/main" val="1769648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F3517-1645-5A96-4D64-4999BFDAF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6D1E0-6BFF-57F2-5523-5C83E9B5F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166E3-C2B3-C440-CD54-72284BF1162F}"/>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09D67FD6-D606-78C9-1932-F6AA801FBCC8}"/>
              </a:ext>
            </a:extLst>
          </p:cNvPr>
          <p:cNvSpPr>
            <a:spLocks noGrp="1"/>
          </p:cNvSpPr>
          <p:nvPr>
            <p:ph type="sldNum" sz="quarter" idx="10"/>
          </p:nvPr>
        </p:nvSpPr>
        <p:spPr/>
        <p:txBody>
          <a:bodyPr/>
          <a:lstStyle/>
          <a:p>
            <a:fld id="{3E9D3BCF-75C2-4A69-B9AB-E90655DDB40B}" type="slidenum">
              <a:rPr lang="et-EE" smtClean="0"/>
              <a:t>35</a:t>
            </a:fld>
            <a:endParaRPr lang="et-EE"/>
          </a:p>
        </p:txBody>
      </p:sp>
    </p:spTree>
    <p:extLst>
      <p:ext uri="{BB962C8B-B14F-4D97-AF65-F5344CB8AC3E}">
        <p14:creationId xmlns:p14="http://schemas.microsoft.com/office/powerpoint/2010/main" val="3425187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357A8-F85B-A033-7A2B-411CFFD9B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F77BA-DC62-EFF2-0761-1ABBB042A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CF0927-177D-EF4E-F389-D60E30A0FCAB}"/>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B54FB09-6A16-A47D-DCCA-F43CB982C112}"/>
              </a:ext>
            </a:extLst>
          </p:cNvPr>
          <p:cNvSpPr>
            <a:spLocks noGrp="1"/>
          </p:cNvSpPr>
          <p:nvPr>
            <p:ph type="sldNum" sz="quarter" idx="10"/>
          </p:nvPr>
        </p:nvSpPr>
        <p:spPr/>
        <p:txBody>
          <a:bodyPr/>
          <a:lstStyle/>
          <a:p>
            <a:fld id="{3E9D3BCF-75C2-4A69-B9AB-E90655DDB40B}" type="slidenum">
              <a:rPr lang="et-EE" smtClean="0"/>
              <a:t>5</a:t>
            </a:fld>
            <a:endParaRPr lang="et-EE"/>
          </a:p>
        </p:txBody>
      </p:sp>
    </p:spTree>
    <p:extLst>
      <p:ext uri="{BB962C8B-B14F-4D97-AF65-F5344CB8AC3E}">
        <p14:creationId xmlns:p14="http://schemas.microsoft.com/office/powerpoint/2010/main" val="3350488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6660-8FB0-4908-0B51-00659BBCB4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B6436-FEFF-D1DB-B3A4-FD0C2A83F2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9E0E5-CC0B-9FAA-CD6A-CF82F9658B7B}"/>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7D71BDB4-C92E-5413-73BB-67F888C9159F}"/>
              </a:ext>
            </a:extLst>
          </p:cNvPr>
          <p:cNvSpPr>
            <a:spLocks noGrp="1"/>
          </p:cNvSpPr>
          <p:nvPr>
            <p:ph type="sldNum" sz="quarter" idx="10"/>
          </p:nvPr>
        </p:nvSpPr>
        <p:spPr/>
        <p:txBody>
          <a:bodyPr/>
          <a:lstStyle/>
          <a:p>
            <a:fld id="{3E9D3BCF-75C2-4A69-B9AB-E90655DDB40B}" type="slidenum">
              <a:rPr lang="et-EE" smtClean="0"/>
              <a:t>36</a:t>
            </a:fld>
            <a:endParaRPr lang="et-EE"/>
          </a:p>
        </p:txBody>
      </p:sp>
    </p:spTree>
    <p:extLst>
      <p:ext uri="{BB962C8B-B14F-4D97-AF65-F5344CB8AC3E}">
        <p14:creationId xmlns:p14="http://schemas.microsoft.com/office/powerpoint/2010/main" val="37380578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15474-3BBC-652C-D781-50987596BD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C3196-FD98-F12A-12D3-0D6BD348F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977F1C-133E-0AFC-6628-A5936F5FC907}"/>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B77F639A-CA0D-B51E-0F5A-0EB4A4FCFB3A}"/>
              </a:ext>
            </a:extLst>
          </p:cNvPr>
          <p:cNvSpPr>
            <a:spLocks noGrp="1"/>
          </p:cNvSpPr>
          <p:nvPr>
            <p:ph type="sldNum" sz="quarter" idx="10"/>
          </p:nvPr>
        </p:nvSpPr>
        <p:spPr/>
        <p:txBody>
          <a:bodyPr/>
          <a:lstStyle/>
          <a:p>
            <a:fld id="{3E9D3BCF-75C2-4A69-B9AB-E90655DDB40B}" type="slidenum">
              <a:rPr lang="et-EE" smtClean="0"/>
              <a:t>37</a:t>
            </a:fld>
            <a:endParaRPr lang="et-EE"/>
          </a:p>
        </p:txBody>
      </p:sp>
    </p:spTree>
    <p:extLst>
      <p:ext uri="{BB962C8B-B14F-4D97-AF65-F5344CB8AC3E}">
        <p14:creationId xmlns:p14="http://schemas.microsoft.com/office/powerpoint/2010/main" val="35970825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DB3EC-5DFE-0077-2AC3-CD1540B96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44E1E-2195-657E-4ADD-03720701B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D4FC1B-9FE9-9134-2A35-212A8750072E}"/>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BE166E1-196B-FCB0-8806-8B1798A5363F}"/>
              </a:ext>
            </a:extLst>
          </p:cNvPr>
          <p:cNvSpPr>
            <a:spLocks noGrp="1"/>
          </p:cNvSpPr>
          <p:nvPr>
            <p:ph type="sldNum" sz="quarter" idx="10"/>
          </p:nvPr>
        </p:nvSpPr>
        <p:spPr/>
        <p:txBody>
          <a:bodyPr/>
          <a:lstStyle/>
          <a:p>
            <a:fld id="{3E9D3BCF-75C2-4A69-B9AB-E90655DDB40B}" type="slidenum">
              <a:rPr lang="et-EE" smtClean="0"/>
              <a:t>38</a:t>
            </a:fld>
            <a:endParaRPr lang="et-EE"/>
          </a:p>
        </p:txBody>
      </p:sp>
    </p:spTree>
    <p:extLst>
      <p:ext uri="{BB962C8B-B14F-4D97-AF65-F5344CB8AC3E}">
        <p14:creationId xmlns:p14="http://schemas.microsoft.com/office/powerpoint/2010/main" val="2265667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D1EAD-91A9-C74B-8014-A9C316252C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7E71FB-4BF2-5550-D7B2-DFF3717F01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416C9-6190-86C1-1B76-8D61BE3DF174}"/>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5999417-D03C-816E-0A42-476AE1DE13EC}"/>
              </a:ext>
            </a:extLst>
          </p:cNvPr>
          <p:cNvSpPr>
            <a:spLocks noGrp="1"/>
          </p:cNvSpPr>
          <p:nvPr>
            <p:ph type="sldNum" sz="quarter" idx="10"/>
          </p:nvPr>
        </p:nvSpPr>
        <p:spPr/>
        <p:txBody>
          <a:bodyPr/>
          <a:lstStyle/>
          <a:p>
            <a:fld id="{3E9D3BCF-75C2-4A69-B9AB-E90655DDB40B}" type="slidenum">
              <a:rPr lang="et-EE" smtClean="0"/>
              <a:t>39</a:t>
            </a:fld>
            <a:endParaRPr lang="et-EE"/>
          </a:p>
        </p:txBody>
      </p:sp>
    </p:spTree>
    <p:extLst>
      <p:ext uri="{BB962C8B-B14F-4D97-AF65-F5344CB8AC3E}">
        <p14:creationId xmlns:p14="http://schemas.microsoft.com/office/powerpoint/2010/main" val="17063529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61400-43CB-1364-F2D3-9504B3B17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EF2CA-E552-83D2-26D5-1ACC748FBD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825DF8-105F-47D0-2F9D-1F2C5E040CB5}"/>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A11EC40E-2D16-E93A-9FC0-D0DCB15CAFDF}"/>
              </a:ext>
            </a:extLst>
          </p:cNvPr>
          <p:cNvSpPr>
            <a:spLocks noGrp="1"/>
          </p:cNvSpPr>
          <p:nvPr>
            <p:ph type="sldNum" sz="quarter" idx="10"/>
          </p:nvPr>
        </p:nvSpPr>
        <p:spPr/>
        <p:txBody>
          <a:bodyPr/>
          <a:lstStyle/>
          <a:p>
            <a:fld id="{3E9D3BCF-75C2-4A69-B9AB-E90655DDB40B}" type="slidenum">
              <a:rPr lang="et-EE" smtClean="0"/>
              <a:t>40</a:t>
            </a:fld>
            <a:endParaRPr lang="et-EE"/>
          </a:p>
        </p:txBody>
      </p:sp>
    </p:spTree>
    <p:extLst>
      <p:ext uri="{BB962C8B-B14F-4D97-AF65-F5344CB8AC3E}">
        <p14:creationId xmlns:p14="http://schemas.microsoft.com/office/powerpoint/2010/main" val="1055055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9D3BCF-75C2-4A69-B9AB-E90655DDB40B}" type="slidenum">
              <a:rPr lang="et-EE" smtClean="0"/>
              <a:t>41</a:t>
            </a:fld>
            <a:endParaRPr lang="et-EE"/>
          </a:p>
        </p:txBody>
      </p:sp>
    </p:spTree>
    <p:extLst>
      <p:ext uri="{BB962C8B-B14F-4D97-AF65-F5344CB8AC3E}">
        <p14:creationId xmlns:p14="http://schemas.microsoft.com/office/powerpoint/2010/main" val="2137373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F7BB4-47FB-3B44-E2D1-3E59B83521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02C5B-CCC4-C777-586F-14BD8B8F33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188832-DAA3-05B2-37C0-6CD9E7B0AD4B}"/>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366CD0B3-4C5D-F592-162C-850607438022}"/>
              </a:ext>
            </a:extLst>
          </p:cNvPr>
          <p:cNvSpPr>
            <a:spLocks noGrp="1"/>
          </p:cNvSpPr>
          <p:nvPr>
            <p:ph type="sldNum" sz="quarter" idx="10"/>
          </p:nvPr>
        </p:nvSpPr>
        <p:spPr/>
        <p:txBody>
          <a:bodyPr/>
          <a:lstStyle/>
          <a:p>
            <a:fld id="{3E9D3BCF-75C2-4A69-B9AB-E90655DDB40B}" type="slidenum">
              <a:rPr lang="et-EE" smtClean="0"/>
              <a:t>6</a:t>
            </a:fld>
            <a:endParaRPr lang="et-EE"/>
          </a:p>
        </p:txBody>
      </p:sp>
    </p:spTree>
    <p:extLst>
      <p:ext uri="{BB962C8B-B14F-4D97-AF65-F5344CB8AC3E}">
        <p14:creationId xmlns:p14="http://schemas.microsoft.com/office/powerpoint/2010/main" val="142394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F7DF2-A6CC-DD55-D709-8B16923E6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BD62B-EF80-1923-B161-E74EB21879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3BC997-3617-765C-986F-9FF4FFF290EA}"/>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DD133A3A-11DB-D05D-6F8B-AD1325552E43}"/>
              </a:ext>
            </a:extLst>
          </p:cNvPr>
          <p:cNvSpPr>
            <a:spLocks noGrp="1"/>
          </p:cNvSpPr>
          <p:nvPr>
            <p:ph type="sldNum" sz="quarter" idx="10"/>
          </p:nvPr>
        </p:nvSpPr>
        <p:spPr/>
        <p:txBody>
          <a:bodyPr/>
          <a:lstStyle/>
          <a:p>
            <a:fld id="{3E9D3BCF-75C2-4A69-B9AB-E90655DDB40B}" type="slidenum">
              <a:rPr lang="et-EE" smtClean="0"/>
              <a:t>8</a:t>
            </a:fld>
            <a:endParaRPr lang="et-EE"/>
          </a:p>
        </p:txBody>
      </p:sp>
    </p:spTree>
    <p:extLst>
      <p:ext uri="{BB962C8B-B14F-4D97-AF65-F5344CB8AC3E}">
        <p14:creationId xmlns:p14="http://schemas.microsoft.com/office/powerpoint/2010/main" val="108733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357A8-F85B-A033-7A2B-411CFFD9B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9F77BA-DC62-EFF2-0761-1ABBB042A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CF0927-177D-EF4E-F389-D60E30A0FCAB}"/>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CB54FB09-6A16-A47D-DCCA-F43CB982C112}"/>
              </a:ext>
            </a:extLst>
          </p:cNvPr>
          <p:cNvSpPr>
            <a:spLocks noGrp="1"/>
          </p:cNvSpPr>
          <p:nvPr>
            <p:ph type="sldNum" sz="quarter" idx="10"/>
          </p:nvPr>
        </p:nvSpPr>
        <p:spPr/>
        <p:txBody>
          <a:bodyPr/>
          <a:lstStyle/>
          <a:p>
            <a:fld id="{3E9D3BCF-75C2-4A69-B9AB-E90655DDB40B}" type="slidenum">
              <a:rPr lang="et-EE" smtClean="0"/>
              <a:t>9</a:t>
            </a:fld>
            <a:endParaRPr lang="et-EE"/>
          </a:p>
        </p:txBody>
      </p:sp>
    </p:spTree>
    <p:extLst>
      <p:ext uri="{BB962C8B-B14F-4D97-AF65-F5344CB8AC3E}">
        <p14:creationId xmlns:p14="http://schemas.microsoft.com/office/powerpoint/2010/main" val="335048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D33EC-A7DF-2E25-4270-9077898C45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625534-3C11-F1C7-E939-CFA70158A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F7805-0A7C-4251-9082-A917CF5F12F9}"/>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2ECB09D7-ED35-F4E7-825E-CBDF6B2A2B2D}"/>
              </a:ext>
            </a:extLst>
          </p:cNvPr>
          <p:cNvSpPr>
            <a:spLocks noGrp="1"/>
          </p:cNvSpPr>
          <p:nvPr>
            <p:ph type="sldNum" sz="quarter" idx="10"/>
          </p:nvPr>
        </p:nvSpPr>
        <p:spPr/>
        <p:txBody>
          <a:bodyPr/>
          <a:lstStyle/>
          <a:p>
            <a:fld id="{3E9D3BCF-75C2-4A69-B9AB-E90655DDB40B}" type="slidenum">
              <a:rPr lang="et-EE" smtClean="0"/>
              <a:t>11</a:t>
            </a:fld>
            <a:endParaRPr lang="et-EE"/>
          </a:p>
        </p:txBody>
      </p:sp>
    </p:spTree>
    <p:extLst>
      <p:ext uri="{BB962C8B-B14F-4D97-AF65-F5344CB8AC3E}">
        <p14:creationId xmlns:p14="http://schemas.microsoft.com/office/powerpoint/2010/main" val="2169198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0A56-BB21-708A-51C4-51353E12F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0F3EF-B144-F7B5-13B5-D8683C550B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C1BA4-9E38-4163-6322-A0FE7A4A7957}"/>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105A1F0F-3147-4297-8802-7B2A26A44663}"/>
              </a:ext>
            </a:extLst>
          </p:cNvPr>
          <p:cNvSpPr>
            <a:spLocks noGrp="1"/>
          </p:cNvSpPr>
          <p:nvPr>
            <p:ph type="sldNum" sz="quarter" idx="10"/>
          </p:nvPr>
        </p:nvSpPr>
        <p:spPr/>
        <p:txBody>
          <a:bodyPr/>
          <a:lstStyle/>
          <a:p>
            <a:fld id="{3E9D3BCF-75C2-4A69-B9AB-E90655DDB40B}" type="slidenum">
              <a:rPr lang="et-EE" smtClean="0"/>
              <a:t>12</a:t>
            </a:fld>
            <a:endParaRPr lang="et-EE"/>
          </a:p>
        </p:txBody>
      </p:sp>
    </p:spTree>
    <p:extLst>
      <p:ext uri="{BB962C8B-B14F-4D97-AF65-F5344CB8AC3E}">
        <p14:creationId xmlns:p14="http://schemas.microsoft.com/office/powerpoint/2010/main" val="1284934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5645-DF4A-BCA9-E065-B0FA9DD27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51F20B-866B-AD54-4897-68F7DA66A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D92FF1-4907-BCD6-E9BF-12F90F522221}"/>
              </a:ext>
            </a:extLst>
          </p:cNvPr>
          <p:cNvSpPr>
            <a:spLocks noGrp="1"/>
          </p:cNvSpPr>
          <p:nvPr>
            <p:ph type="body" idx="1"/>
          </p:nvPr>
        </p:nvSpPr>
        <p:spPr/>
        <p:txBody>
          <a:bodyPr/>
          <a:lstStyle/>
          <a:p>
            <a:endParaRPr lang="lt-LT" dirty="0"/>
          </a:p>
        </p:txBody>
      </p:sp>
      <p:sp>
        <p:nvSpPr>
          <p:cNvPr id="4" name="Slide Number Placeholder 3">
            <a:extLst>
              <a:ext uri="{FF2B5EF4-FFF2-40B4-BE49-F238E27FC236}">
                <a16:creationId xmlns:a16="http://schemas.microsoft.com/office/drawing/2014/main" id="{4BB2FDEF-C348-5D2E-9A13-469C3FC19DDF}"/>
              </a:ext>
            </a:extLst>
          </p:cNvPr>
          <p:cNvSpPr>
            <a:spLocks noGrp="1"/>
          </p:cNvSpPr>
          <p:nvPr>
            <p:ph type="sldNum" sz="quarter" idx="10"/>
          </p:nvPr>
        </p:nvSpPr>
        <p:spPr/>
        <p:txBody>
          <a:bodyPr/>
          <a:lstStyle/>
          <a:p>
            <a:fld id="{3E9D3BCF-75C2-4A69-B9AB-E90655DDB40B}" type="slidenum">
              <a:rPr lang="et-EE" smtClean="0"/>
              <a:t>13</a:t>
            </a:fld>
            <a:endParaRPr lang="et-EE"/>
          </a:p>
        </p:txBody>
      </p:sp>
    </p:spTree>
    <p:extLst>
      <p:ext uri="{BB962C8B-B14F-4D97-AF65-F5344CB8AC3E}">
        <p14:creationId xmlns:p14="http://schemas.microsoft.com/office/powerpoint/2010/main" val="22701085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25941021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44188478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CPMA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388" y="0"/>
            <a:ext cx="12186873" cy="686816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59"/>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4" name="Picture 13" descr="Graphical user interface&#10;&#10;Description automatically generated with medium confidence">
            <a:extLst>
              <a:ext uri="{FF2B5EF4-FFF2-40B4-BE49-F238E27FC236}">
                <a16:creationId xmlns:a16="http://schemas.microsoft.com/office/drawing/2014/main" id="{6F06BF75-BEBC-9299-CF76-2F7D21AA1B8A}"/>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162055351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8" name="Picture 7">
            <a:extLst>
              <a:ext uri="{FF2B5EF4-FFF2-40B4-BE49-F238E27FC236}">
                <a16:creationId xmlns:a16="http://schemas.microsoft.com/office/drawing/2014/main" id="{46E6CEC1-6EF6-C2D2-B39A-84323A9DCB69}"/>
              </a:ext>
            </a:extLst>
          </p:cNvPr>
          <p:cNvPicPr>
            <a:picLocks noChangeAspect="1"/>
          </p:cNvPicPr>
          <p:nvPr userDrawn="1"/>
        </p:nvPicPr>
        <p:blipFill rotWithShape="1">
          <a:blip r:embed="rId3"/>
          <a:srcRect l="52895" r="24"/>
          <a:stretch/>
        </p:blipFill>
        <p:spPr>
          <a:xfrm>
            <a:off x="1856792" y="480765"/>
            <a:ext cx="1235609" cy="982800"/>
          </a:xfrm>
          <a:prstGeom prst="rect">
            <a:avLst/>
          </a:prstGeom>
        </p:spPr>
      </p:pic>
      <p:pic>
        <p:nvPicPr>
          <p:cNvPr id="9" name="Picture 8" descr="Graphical user interface&#10;&#10;Description automatically generated with medium confidence">
            <a:extLst>
              <a:ext uri="{FF2B5EF4-FFF2-40B4-BE49-F238E27FC236}">
                <a16:creationId xmlns:a16="http://schemas.microsoft.com/office/drawing/2014/main" id="{AA6A40FF-18B3-E60D-C246-E669A493E044}"/>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r="47900"/>
          <a:stretch/>
        </p:blipFill>
        <p:spPr>
          <a:xfrm>
            <a:off x="290383" y="296802"/>
            <a:ext cx="1566409" cy="1350766"/>
          </a:xfrm>
          <a:prstGeom prst="rect">
            <a:avLst/>
          </a:prstGeom>
        </p:spPr>
      </p:pic>
    </p:spTree>
    <p:extLst>
      <p:ext uri="{BB962C8B-B14F-4D97-AF65-F5344CB8AC3E}">
        <p14:creationId xmlns:p14="http://schemas.microsoft.com/office/powerpoint/2010/main" val="280877371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25941021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44188478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CPMA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271837768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219546502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theme" Target="../theme/theme2.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9" r:id="rId1"/>
    <p:sldLayoutId id="2147483650" r:id="rId2"/>
    <p:sldLayoutId id="2147483738" r:id="rId3"/>
    <p:sldLayoutId id="2147483745" r:id="rId4"/>
    <p:sldLayoutId id="2147483747" r:id="rId5"/>
    <p:sldLayoutId id="2147483739" r:id="rId6"/>
    <p:sldLayoutId id="2147483757" r:id="rId7"/>
    <p:sldLayoutId id="2147483740" r:id="rId8"/>
    <p:sldLayoutId id="2147483751" r:id="rId9"/>
    <p:sldLayoutId id="2147483741" r:id="rId10"/>
    <p:sldLayoutId id="2147483742" r:id="rId11"/>
    <p:sldLayoutId id="2147483755" r:id="rId12"/>
    <p:sldLayoutId id="2147483743" r:id="rId13"/>
    <p:sldLayoutId id="2147483750" r:id="rId14"/>
    <p:sldLayoutId id="2147483752" r:id="rId15"/>
    <p:sldLayoutId id="2147483756" r:id="rId16"/>
    <p:sldLayoutId id="2147483754" r:id="rId17"/>
    <p:sldLayoutId id="2147483744" r:id="rId18"/>
    <p:sldLayoutId id="2147483758" r:id="rId19"/>
    <p:sldLayoutId id="2147483746" r:id="rId20"/>
    <p:sldLayoutId id="2147483748" r:id="rId21"/>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pos="302" userDrawn="1">
          <p15:clr>
            <a:srgbClr val="F26B43"/>
          </p15:clr>
        </p15:guide>
        <p15:guide id="3" pos="7401" userDrawn="1">
          <p15:clr>
            <a:srgbClr val="F26B43"/>
          </p15:clr>
        </p15:guide>
        <p15:guide id="4" orient="horz" pos="40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 id="2147483765" r:id="rId2"/>
    <p:sldLayoutId id="2147483762" r:id="rId3"/>
    <p:sldLayoutId id="2147483759"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 id="2147483779" r:id="rId18"/>
    <p:sldLayoutId id="2147483780" r:id="rId19"/>
    <p:sldLayoutId id="2147483781" r:id="rId20"/>
    <p:sldLayoutId id="2147483782" r:id="rId21"/>
    <p:sldLayoutId id="2147483783" r:id="rId22"/>
    <p:sldLayoutId id="2147483784" r:id="rId23"/>
    <p:sldLayoutId id="2147483761" r:id="rId24"/>
    <p:sldLayoutId id="2147483760" r:id="rId25"/>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pos="302" userDrawn="1">
          <p15:clr>
            <a:srgbClr val="F26B43"/>
          </p15:clr>
        </p15:guide>
        <p15:guide id="3" pos="7401" userDrawn="1">
          <p15:clr>
            <a:srgbClr val="F26B43"/>
          </p15:clr>
        </p15:guide>
        <p15:guide id="4" orient="horz" pos="40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3" Type="http://schemas.openxmlformats.org/officeDocument/2006/relationships/hyperlink" Target="https://e-seimas.lrs.lt/portal/legalAct/lt/TAD/b079b24079d211eaa38ed97835ec4df6?jfwid=bkaxlfca" TargetMode="External"/><Relationship Id="rId2" Type="http://schemas.openxmlformats.org/officeDocument/2006/relationships/notesSlide" Target="../notesSlides/notesSlide8.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hyperlink" Target="https://energy.ec.europa.eu/topics/energy-efficiency/energy-efficient-buildings/nearly-zero-energy-buildings_en#documents" TargetMode="External"/><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hyperlink" Target="http://www.registrucentras.lt/" TargetMode="External"/><Relationship Id="rId2" Type="http://schemas.openxmlformats.org/officeDocument/2006/relationships/notesSlide" Target="../notesSlides/notesSlide19.xml"/><Relationship Id="rId1" Type="http://schemas.openxmlformats.org/officeDocument/2006/relationships/slideLayout" Target="../slideLayouts/slideLayout35.xml"/><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hyperlink" Target="https://e-seimas.lrs.lt/portal/legalAct/lt/TAD/b0f12721361811e98893d5af47354b00/apJtqYFFym?jfwid=pvgybv68k" TargetMode="External"/><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hyperlink" Target="mailto:I.Gedvilaite@cpva.lt" TargetMode="External"/><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0364B32-86D6-0784-8612-718282AD1FF7}"/>
              </a:ext>
            </a:extLst>
          </p:cNvPr>
          <p:cNvSpPr>
            <a:spLocks noGrp="1"/>
          </p:cNvSpPr>
          <p:nvPr>
            <p:ph type="body" sz="quarter" idx="13"/>
          </p:nvPr>
        </p:nvSpPr>
        <p:spPr>
          <a:xfrm>
            <a:off x="491558" y="1198752"/>
            <a:ext cx="7464495" cy="3788027"/>
          </a:xfrm>
        </p:spPr>
        <p:txBody>
          <a:bodyPr/>
          <a:lstStyle/>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REGIONINĖ </a:t>
            </a:r>
          </a:p>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PAŽANGOS PRIEMONĖ</a:t>
            </a:r>
          </a:p>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Nr. </a:t>
            </a:r>
            <a:r>
              <a:rPr lang="en-US" sz="3200" b="1" dirty="0">
                <a:latin typeface="Times New Roman" panose="02020603050405020304" pitchFamily="18" charset="0"/>
                <a:cs typeface="Times New Roman" panose="02020603050405020304" pitchFamily="18" charset="0"/>
              </a:rPr>
              <a:t>09-003-02-02-11</a:t>
            </a:r>
            <a:r>
              <a:rPr lang="lt-LT" sz="3200" b="1" dirty="0">
                <a:latin typeface="Times New Roman" panose="02020603050405020304" pitchFamily="18" charset="0"/>
                <a:cs typeface="Times New Roman" panose="02020603050405020304" pitchFamily="18" charset="0"/>
              </a:rPr>
              <a:t> (RE) </a:t>
            </a:r>
          </a:p>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SUMA</a:t>
            </a:r>
            <a:r>
              <a:rPr lang="lt-LT" sz="3200" b="1" dirty="0">
                <a:latin typeface="Times New Roman" panose="02020603050405020304" pitchFamily="18" charset="0"/>
                <a:cs typeface="Times New Roman" panose="02020603050405020304" pitchFamily="18" charset="0"/>
              </a:rPr>
              <a:t>ŽINTI PAŽEIDŽIAMŲ VISUOMENĖS GRUPIŲ </a:t>
            </a:r>
          </a:p>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GEROVĖS TERITORINIUS </a:t>
            </a:r>
          </a:p>
          <a:p>
            <a:pPr algn="ctr">
              <a:lnSpc>
                <a:spcPct val="100000"/>
              </a:lnSpc>
              <a:spcAft>
                <a:spcPts val="0"/>
              </a:spcAft>
            </a:pPr>
            <a:r>
              <a:rPr lang="lt-LT" sz="3200" b="1" dirty="0">
                <a:latin typeface="Times New Roman" panose="02020603050405020304" pitchFamily="18" charset="0"/>
                <a:cs typeface="Times New Roman" panose="02020603050405020304" pitchFamily="18" charset="0"/>
              </a:rPr>
              <a:t>SKIRTUMUS“ </a:t>
            </a:r>
            <a:endParaRPr lang="x-none" sz="32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62491ED-C967-ED98-AA06-B9EDD3988CDB}"/>
              </a:ext>
            </a:extLst>
          </p:cNvPr>
          <p:cNvSpPr>
            <a:spLocks noGrp="1"/>
          </p:cNvSpPr>
          <p:nvPr>
            <p:ph type="sldNum" sz="quarter" idx="4"/>
          </p:nvPr>
        </p:nvSpPr>
        <p:spPr/>
        <p:txBody>
          <a:bodyPr/>
          <a:lstStyle/>
          <a:p>
            <a:fld id="{2C9A1DEF-F8CC-264F-9A7B-89BAB9CBC5C2}" type="slidenum">
              <a:rPr lang="en-US" smtClean="0"/>
              <a:pPr/>
              <a:t>0</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4098190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1E60-76CD-DE12-B232-03AB7FA2F4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B780B5-2CE6-F86B-9427-6EF025A2E365}"/>
              </a:ext>
            </a:extLst>
          </p:cNvPr>
          <p:cNvSpPr>
            <a:spLocks noGrp="1"/>
          </p:cNvSpPr>
          <p:nvPr>
            <p:ph type="body" sz="quarter" idx="13"/>
          </p:nvPr>
        </p:nvSpPr>
        <p:spPr>
          <a:xfrm>
            <a:off x="1243029" y="1668544"/>
            <a:ext cx="10058400" cy="4204355"/>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Siekiami rodikliai</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P.B.2.0965 </a:t>
            </a:r>
            <a:r>
              <a:rPr lang="lt-LT" sz="2200" dirty="0">
                <a:latin typeface="Times New Roman" panose="02020603050405020304" pitchFamily="18" charset="0"/>
                <a:cs typeface="Times New Roman" panose="02020603050405020304" pitchFamily="18" charset="0"/>
              </a:rPr>
              <a:t>Naujo arba modernizuoto įperkamo, tvaraus socialinio būsto talpumas, </a:t>
            </a:r>
            <a:r>
              <a:rPr lang="lt-LT" sz="2200" b="1" i="1" dirty="0">
                <a:latin typeface="Times New Roman" panose="02020603050405020304" pitchFamily="18" charset="0"/>
                <a:cs typeface="Times New Roman" panose="02020603050405020304" pitchFamily="18" charset="0"/>
              </a:rPr>
              <a:t>asmenys</a:t>
            </a:r>
            <a:r>
              <a:rPr lang="lt-LT" sz="22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R.B.2.2967 </a:t>
            </a:r>
            <a:r>
              <a:rPr lang="lt-LT" sz="2200" dirty="0">
                <a:latin typeface="Times New Roman" panose="02020603050405020304" pitchFamily="18" charset="0"/>
                <a:cs typeface="Times New Roman" panose="02020603050405020304" pitchFamily="18" charset="0"/>
              </a:rPr>
              <a:t>Naujų arba modernizuotų įperkamų, tvarių socialinių būstų naudotojų skaičius per metus, </a:t>
            </a:r>
            <a:r>
              <a:rPr lang="lt-LT" sz="2200" b="1" i="1" dirty="0">
                <a:latin typeface="Times New Roman" panose="02020603050405020304" pitchFamily="18" charset="0"/>
                <a:cs typeface="Times New Roman" panose="02020603050405020304" pitchFamily="18" charset="0"/>
              </a:rPr>
              <a:t>naudotojai per metus</a:t>
            </a:r>
          </a:p>
          <a:p>
            <a:pPr algn="just"/>
            <a:endParaRPr lang="lt-LT" sz="2200" b="1" dirty="0">
              <a:latin typeface="Times New Roman" panose="02020603050405020304" pitchFamily="18" charset="0"/>
              <a:cs typeface="Times New Roman" panose="02020603050405020304" pitchFamily="18" charset="0"/>
            </a:endParaRPr>
          </a:p>
          <a:p>
            <a:pPr algn="just">
              <a:spcAft>
                <a:spcPts val="0"/>
              </a:spcAft>
            </a:pPr>
            <a:r>
              <a:rPr lang="lt-LT" sz="2200" b="1" dirty="0">
                <a:latin typeface="Times New Roman" panose="02020603050405020304" pitchFamily="18" charset="0"/>
                <a:cs typeface="Times New Roman" panose="02020603050405020304" pitchFamily="18" charset="0"/>
              </a:rPr>
              <a:t>SVARBU</a:t>
            </a:r>
            <a:r>
              <a:rPr lang="en-US" sz="2200" b="1" dirty="0">
                <a:latin typeface="Times New Roman" panose="02020603050405020304" pitchFamily="18" charset="0"/>
                <a:cs typeface="Times New Roman" panose="02020603050405020304" pitchFamily="18" charset="0"/>
              </a:rPr>
              <a:t>!!!</a:t>
            </a:r>
            <a:endParaRPr lang="lt-LT" sz="2200" b="1" dirty="0">
              <a:latin typeface="Times New Roman" panose="02020603050405020304" pitchFamily="18" charset="0"/>
              <a:cs typeface="Times New Roman" panose="02020603050405020304" pitchFamily="18" charset="0"/>
            </a:endParaRPr>
          </a:p>
          <a:p>
            <a:pPr algn="just">
              <a:spcAft>
                <a:spcPts val="0"/>
              </a:spcAft>
            </a:pPr>
            <a:endParaRPr lang="lt-LT" sz="2200" b="1" dirty="0">
              <a:latin typeface="Times New Roman" panose="02020603050405020304" pitchFamily="18" charset="0"/>
              <a:cs typeface="Times New Roman" panose="02020603050405020304" pitchFamily="18" charset="0"/>
            </a:endParaRPr>
          </a:p>
          <a:p>
            <a:pPr algn="just">
              <a:spcAft>
                <a:spcPts val="0"/>
              </a:spcAft>
            </a:pPr>
            <a:r>
              <a:rPr lang="lt-LT" sz="2200" dirty="0">
                <a:latin typeface="Times New Roman" panose="02020603050405020304" pitchFamily="18" charset="0"/>
                <a:cs typeface="Times New Roman" panose="02020603050405020304" pitchFamily="18" charset="0"/>
              </a:rPr>
              <a:t>PĮP 4 dalies „Stebėsenos rodikliai“ siektinos reikšmės pagrindime </a:t>
            </a:r>
            <a:r>
              <a:rPr lang="lt-LT" sz="2200" b="1" dirty="0">
                <a:latin typeface="Times New Roman" panose="02020603050405020304" pitchFamily="18" charset="0"/>
                <a:cs typeface="Times New Roman" panose="02020603050405020304" pitchFamily="18" charset="0"/>
              </a:rPr>
              <a:t>BŪTINA</a:t>
            </a:r>
            <a:r>
              <a:rPr lang="lt-LT" sz="2200" dirty="0">
                <a:latin typeface="Times New Roman" panose="02020603050405020304" pitchFamily="18" charset="0"/>
                <a:cs typeface="Times New Roman" panose="02020603050405020304" pitchFamily="18" charset="0"/>
              </a:rPr>
              <a:t> nurodyti, kaip nustatytas (talpumas) asmenų skaičius, kuriam kuriamas būstas, t. y. koks šeimų skaičius ir asmenų skaičius tose šeimose.</a:t>
            </a:r>
          </a:p>
        </p:txBody>
      </p:sp>
      <p:sp>
        <p:nvSpPr>
          <p:cNvPr id="5" name="Text Placeholder 2">
            <a:extLst>
              <a:ext uri="{FF2B5EF4-FFF2-40B4-BE49-F238E27FC236}">
                <a16:creationId xmlns:a16="http://schemas.microsoft.com/office/drawing/2014/main" id="{75C5DBF5-9523-D0C3-2F93-ADA3A79EE9A0}"/>
              </a:ext>
            </a:extLst>
          </p:cNvPr>
          <p:cNvSpPr txBox="1">
            <a:spLocks/>
          </p:cNvSpPr>
          <p:nvPr/>
        </p:nvSpPr>
        <p:spPr>
          <a:xfrm>
            <a:off x="1602557" y="773679"/>
            <a:ext cx="9346414" cy="89486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visiems jo laukiantiems asmenims (šeimoms)“</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02917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1EE6D-0B01-79BD-F6CC-34E118A5B069}"/>
            </a:ext>
          </a:extLst>
        </p:cNvPr>
        <p:cNvGrpSpPr/>
        <p:nvPr/>
      </p:nvGrpSpPr>
      <p:grpSpPr>
        <a:xfrm>
          <a:off x="0" y="0"/>
          <a:ext cx="0" cy="0"/>
          <a:chOff x="0" y="0"/>
          <a:chExt cx="0" cy="0"/>
        </a:xfrm>
      </p:grpSpPr>
      <p:sp>
        <p:nvSpPr>
          <p:cNvPr id="3" name="Title 7">
            <a:extLst>
              <a:ext uri="{FF2B5EF4-FFF2-40B4-BE49-F238E27FC236}">
                <a16:creationId xmlns:a16="http://schemas.microsoft.com/office/drawing/2014/main" id="{FB20FF98-4C71-9968-27DF-D4AA9A9ECA66}"/>
              </a:ext>
            </a:extLst>
          </p:cNvPr>
          <p:cNvSpPr txBox="1">
            <a:spLocks/>
          </p:cNvSpPr>
          <p:nvPr/>
        </p:nvSpPr>
        <p:spPr>
          <a:xfrm>
            <a:off x="764618" y="915102"/>
            <a:ext cx="8049443" cy="5027796"/>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pPr algn="ctr"/>
            <a:r>
              <a:rPr lang="lt-LT" sz="3600" b="1" cap="all" noProof="1">
                <a:solidFill>
                  <a:schemeClr val="tx1"/>
                </a:solidFill>
                <a:latin typeface="Times New Roman" panose="02020603050405020304" pitchFamily="18" charset="0"/>
                <a:cs typeface="Times New Roman" panose="02020603050405020304" pitchFamily="18" charset="0"/>
              </a:rPr>
              <a:t>VeiklOS</a:t>
            </a:r>
            <a:r>
              <a:rPr lang="lt-LT" sz="3600" b="1" cap="all" dirty="0">
                <a:solidFill>
                  <a:schemeClr val="tx1"/>
                </a:solidFill>
                <a:latin typeface="Times New Roman" panose="02020603050405020304" pitchFamily="18" charset="0"/>
                <a:cs typeface="Times New Roman" panose="02020603050405020304" pitchFamily="18" charset="0"/>
              </a:rPr>
              <a:t> Nr. </a:t>
            </a:r>
            <a:r>
              <a:rPr lang="lt-LT" sz="3600" b="1" cap="small" dirty="0">
                <a:solidFill>
                  <a:schemeClr val="tx1"/>
                </a:solidFill>
                <a:latin typeface="Times New Roman" panose="02020603050405020304" pitchFamily="18" charset="0"/>
                <a:cs typeface="Times New Roman" panose="02020603050405020304" pitchFamily="18" charset="0"/>
              </a:rPr>
              <a:t>1</a:t>
            </a:r>
          </a:p>
          <a:p>
            <a:pPr algn="ctr"/>
            <a:r>
              <a:rPr lang="lt-LT" sz="3600" b="1" cap="small" dirty="0">
                <a:solidFill>
                  <a:schemeClr val="tx1"/>
                </a:solidFill>
                <a:latin typeface="Times New Roman" panose="02020603050405020304" pitchFamily="18" charset="0"/>
                <a:cs typeface="Times New Roman" panose="02020603050405020304" pitchFamily="18" charset="0"/>
              </a:rPr>
              <a:t> </a:t>
            </a:r>
            <a:r>
              <a:rPr lang="lt-LT" sz="3600" cap="small" dirty="0">
                <a:solidFill>
                  <a:schemeClr val="tx1"/>
                </a:solidFill>
                <a:latin typeface="Times New Roman" panose="02020603050405020304" pitchFamily="18" charset="0"/>
                <a:cs typeface="Times New Roman" panose="02020603050405020304" pitchFamily="18" charset="0"/>
              </a:rPr>
              <a:t>„</a:t>
            </a:r>
            <a:r>
              <a:rPr lang="lt-LT" sz="3600" dirty="0">
                <a:solidFill>
                  <a:schemeClr val="tx1"/>
                </a:solidFill>
                <a:latin typeface="Times New Roman" panose="02020603050405020304" pitchFamily="18" charset="0"/>
                <a:cs typeface="Times New Roman" panose="02020603050405020304" pitchFamily="18" charset="0"/>
              </a:rPr>
              <a:t>Socialinio būsto fondo plėtra</a:t>
            </a:r>
            <a:r>
              <a:rPr lang="lt-LT" sz="3600" cap="small" dirty="0">
                <a:solidFill>
                  <a:schemeClr val="tx1"/>
                </a:solidFill>
                <a:latin typeface="Times New Roman" panose="02020603050405020304" pitchFamily="18" charset="0"/>
                <a:cs typeface="Times New Roman" panose="02020603050405020304" pitchFamily="18" charset="0"/>
              </a:rPr>
              <a:t>“ </a:t>
            </a:r>
            <a:endParaRPr lang="lt-LT" sz="3600" dirty="0">
              <a:solidFill>
                <a:schemeClr val="tx1"/>
              </a:solidFill>
            </a:endParaRPr>
          </a:p>
          <a:p>
            <a:pPr algn="ctr"/>
            <a:r>
              <a:rPr lang="lt-LT" sz="2800" cap="small" dirty="0">
                <a:solidFill>
                  <a:schemeClr val="tx1"/>
                </a:solidFill>
                <a:latin typeface="Times New Roman" panose="02020603050405020304" pitchFamily="18" charset="0"/>
                <a:cs typeface="Times New Roman" panose="02020603050405020304" pitchFamily="18" charset="0"/>
              </a:rPr>
              <a:t>ir</a:t>
            </a:r>
          </a:p>
          <a:p>
            <a:pPr algn="ctr"/>
            <a:r>
              <a:rPr lang="lt-LT" sz="3600" b="1" cap="all" dirty="0">
                <a:solidFill>
                  <a:schemeClr val="tx1"/>
                </a:solidFill>
                <a:latin typeface="Times New Roman" panose="02020603050405020304" pitchFamily="18" charset="0"/>
                <a:cs typeface="Times New Roman" panose="02020603050405020304" pitchFamily="18" charset="0"/>
              </a:rPr>
              <a:t>Veiklos Nr. </a:t>
            </a:r>
            <a:r>
              <a:rPr lang="lt-LT" sz="3600" b="1" cap="small" dirty="0">
                <a:solidFill>
                  <a:schemeClr val="tx1"/>
                </a:solidFill>
                <a:latin typeface="Times New Roman" panose="02020603050405020304" pitchFamily="18" charset="0"/>
                <a:cs typeface="Times New Roman" panose="02020603050405020304" pitchFamily="18" charset="0"/>
              </a:rPr>
              <a:t>5</a:t>
            </a:r>
            <a:br>
              <a:rPr lang="lt-LT" sz="3600" b="1" cap="small" dirty="0">
                <a:solidFill>
                  <a:schemeClr val="tx1"/>
                </a:solidFill>
                <a:latin typeface="Times New Roman" panose="02020603050405020304" pitchFamily="18" charset="0"/>
                <a:cs typeface="Times New Roman" panose="02020603050405020304" pitchFamily="18" charset="0"/>
              </a:rPr>
            </a:br>
            <a:r>
              <a:rPr lang="lt-LT" sz="3600" cap="small" dirty="0">
                <a:solidFill>
                  <a:schemeClr val="tx1"/>
                </a:solidFill>
                <a:latin typeface="Times New Roman" panose="02020603050405020304" pitchFamily="18" charset="0"/>
                <a:cs typeface="Times New Roman" panose="02020603050405020304" pitchFamily="18" charset="0"/>
              </a:rPr>
              <a:t>„</a:t>
            </a:r>
            <a:r>
              <a:rPr lang="lt-LT" sz="3600" dirty="0">
                <a:solidFill>
                  <a:schemeClr val="tx1"/>
                </a:solidFill>
                <a:latin typeface="Times New Roman" panose="02020603050405020304" pitchFamily="18" charset="0"/>
                <a:cs typeface="Times New Roman" panose="02020603050405020304" pitchFamily="18" charset="0"/>
              </a:rPr>
              <a:t>Socialinio būsto fondo plėtra </a:t>
            </a:r>
          </a:p>
          <a:p>
            <a:pPr algn="ctr"/>
            <a:r>
              <a:rPr lang="lt-LT" sz="3600" dirty="0">
                <a:solidFill>
                  <a:schemeClr val="tx1"/>
                </a:solidFill>
                <a:latin typeface="Times New Roman" panose="02020603050405020304" pitchFamily="18" charset="0"/>
                <a:cs typeface="Times New Roman" panose="02020603050405020304" pitchFamily="18" charset="0"/>
              </a:rPr>
              <a:t>visiems jo laukiantiems asmenims (šeimoms)</a:t>
            </a:r>
            <a:r>
              <a:rPr lang="lt-LT" sz="3600" cap="small" dirty="0">
                <a:solidFill>
                  <a:schemeClr val="tx1"/>
                </a:solidFill>
                <a:latin typeface="Times New Roman" panose="02020603050405020304" pitchFamily="18" charset="0"/>
                <a:cs typeface="Times New Roman" panose="02020603050405020304" pitchFamily="18" charset="0"/>
              </a:rPr>
              <a:t>“</a:t>
            </a:r>
          </a:p>
          <a:p>
            <a:pPr algn="ctr"/>
            <a:endParaRPr lang="lt-LT" sz="3600" b="1" cap="small" dirty="0">
              <a:solidFill>
                <a:schemeClr val="tx1"/>
              </a:solidFill>
              <a:latin typeface="Times New Roman" panose="02020603050405020304" pitchFamily="18" charset="0"/>
              <a:cs typeface="Times New Roman" panose="02020603050405020304" pitchFamily="18" charset="0"/>
            </a:endParaRPr>
          </a:p>
          <a:p>
            <a:pPr algn="ctr"/>
            <a:r>
              <a:rPr lang="lt-LT" b="1" cap="all" dirty="0">
                <a:solidFill>
                  <a:schemeClr val="tx1"/>
                </a:solidFill>
                <a:latin typeface="Times New Roman" panose="02020603050405020304" pitchFamily="18" charset="0"/>
                <a:cs typeface="Times New Roman" panose="02020603050405020304" pitchFamily="18" charset="0"/>
              </a:rPr>
              <a:t>vykdymas</a:t>
            </a:r>
          </a:p>
        </p:txBody>
      </p:sp>
    </p:spTree>
    <p:extLst>
      <p:ext uri="{BB962C8B-B14F-4D97-AF65-F5344CB8AC3E}">
        <p14:creationId xmlns:p14="http://schemas.microsoft.com/office/powerpoint/2010/main" val="333164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DC352-A640-F387-BA72-001CB0E5A5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EDBE9A-6827-4E93-5086-370209F734B0}"/>
              </a:ext>
            </a:extLst>
          </p:cNvPr>
          <p:cNvSpPr>
            <a:spLocks noGrp="1"/>
          </p:cNvSpPr>
          <p:nvPr>
            <p:ph type="body" sz="quarter" idx="13"/>
          </p:nvPr>
        </p:nvSpPr>
        <p:spPr>
          <a:xfrm>
            <a:off x="859410" y="1524984"/>
            <a:ext cx="10473179" cy="4838109"/>
          </a:xfrm>
        </p:spPr>
        <p:txBody>
          <a:bodyPr/>
          <a:lstStyle/>
          <a:p>
            <a:pPr algn="just">
              <a:lnSpc>
                <a:spcPct val="100000"/>
              </a:lnSpc>
              <a:spcAft>
                <a:spcPts val="0"/>
              </a:spcAft>
            </a:pPr>
            <a:r>
              <a:rPr lang="lt-LT" sz="2200" b="1" dirty="0">
                <a:latin typeface="Times New Roman" panose="02020603050405020304" pitchFamily="18" charset="0"/>
                <a:cs typeface="Times New Roman" panose="02020603050405020304" pitchFamily="18" charset="0"/>
              </a:rPr>
              <a:t>Veiklos vykdomos</a:t>
            </a:r>
            <a:r>
              <a:rPr lang="lt-LT" sz="2200" dirty="0">
                <a:latin typeface="Times New Roman" panose="02020603050405020304" pitchFamily="18" charset="0"/>
                <a:cs typeface="Times New Roman" panose="02020603050405020304" pitchFamily="18" charset="0"/>
              </a:rPr>
              <a:t> </a:t>
            </a:r>
          </a:p>
          <a:p>
            <a:pPr marL="342900" indent="-342900" algn="just">
              <a:lnSpc>
                <a:spcPct val="100000"/>
              </a:lnSpc>
              <a:spcAft>
                <a:spcPts val="0"/>
              </a:spcAft>
              <a:buFontTx/>
              <a:buChar char="-"/>
            </a:pPr>
            <a:r>
              <a:rPr lang="lt-LT" sz="2200" dirty="0">
                <a:latin typeface="Times New Roman" panose="02020603050405020304" pitchFamily="18" charset="0"/>
                <a:cs typeface="Times New Roman" panose="02020603050405020304" pitchFamily="18" charset="0"/>
              </a:rPr>
              <a:t>statant naujus gyvenamosios paskirties pastatus, </a:t>
            </a:r>
          </a:p>
          <a:p>
            <a:pPr marL="342900" indent="-342900" algn="just">
              <a:lnSpc>
                <a:spcPct val="100000"/>
              </a:lnSpc>
              <a:spcAft>
                <a:spcPts val="0"/>
              </a:spcAft>
              <a:buFontTx/>
              <a:buChar char="-"/>
            </a:pPr>
            <a:r>
              <a:rPr lang="lt-LT" sz="2200" dirty="0">
                <a:latin typeface="Times New Roman" panose="02020603050405020304" pitchFamily="18" charset="0"/>
                <a:cs typeface="Times New Roman" panose="02020603050405020304" pitchFamily="18" charset="0"/>
              </a:rPr>
              <a:t>rekonstruojant, remontuojant ir pritaikant būsto paskirčiai esamus pastatus ar jų dalis, </a:t>
            </a:r>
          </a:p>
          <a:p>
            <a:pPr marL="342900" indent="-342900" algn="just">
              <a:lnSpc>
                <a:spcPct val="100000"/>
              </a:lnSpc>
              <a:spcAft>
                <a:spcPts val="0"/>
              </a:spcAft>
              <a:buFontTx/>
              <a:buChar char="-"/>
            </a:pPr>
            <a:r>
              <a:rPr lang="lt-LT" sz="2200" dirty="0">
                <a:latin typeface="Times New Roman" panose="02020603050405020304" pitchFamily="18" charset="0"/>
                <a:cs typeface="Times New Roman" panose="02020603050405020304" pitchFamily="18" charset="0"/>
              </a:rPr>
              <a:t>rekonstruojant, remontuojant perimtas valstybės reikmėms nereikalingas laisvas gyvenamąsias patalpas Lietuvos Respublikos valstybės ir savivaldybių turto valdymo, naudojimo ir disponavimo juo įstatyme nustatyta tvarka, </a:t>
            </a:r>
          </a:p>
          <a:p>
            <a:pPr marL="342900" indent="-342900" algn="just">
              <a:lnSpc>
                <a:spcPct val="100000"/>
              </a:lnSpc>
              <a:spcAft>
                <a:spcPts val="0"/>
              </a:spcAft>
              <a:buFontTx/>
              <a:buChar char="-"/>
            </a:pPr>
            <a:r>
              <a:rPr lang="lt-LT" sz="2200" dirty="0">
                <a:latin typeface="Times New Roman" panose="02020603050405020304" pitchFamily="18" charset="0"/>
                <a:cs typeface="Times New Roman" panose="02020603050405020304" pitchFamily="18" charset="0"/>
              </a:rPr>
              <a:t>įsigyjant gyvenamuosius namus (</a:t>
            </a:r>
            <a:r>
              <a:rPr lang="lt-LT" sz="2200" i="1" dirty="0">
                <a:latin typeface="Times New Roman" panose="02020603050405020304" pitchFamily="18" charset="0"/>
                <a:cs typeface="Times New Roman" panose="02020603050405020304" pitchFamily="18" charset="0"/>
              </a:rPr>
              <a:t>pagal poreikį – su priklausiniais</a:t>
            </a:r>
            <a:r>
              <a:rPr lang="lt-LT" sz="2200" dirty="0">
                <a:latin typeface="Times New Roman" panose="02020603050405020304" pitchFamily="18" charset="0"/>
                <a:cs typeface="Times New Roman" panose="02020603050405020304" pitchFamily="18" charset="0"/>
              </a:rPr>
              <a:t>), jų dalis, butus ir pritaikant juos tikslinės grupės poreikiams (vykdant būtinos apimties rekonstrukcijos ar remonto darbus, įsigyjant būtiną įrangą ir baldus).</a:t>
            </a:r>
          </a:p>
          <a:p>
            <a:pPr algn="just">
              <a:lnSpc>
                <a:spcPct val="100000"/>
              </a:lnSpc>
              <a:spcAft>
                <a:spcPts val="0"/>
              </a:spcAft>
            </a:pPr>
            <a:r>
              <a:rPr lang="lt-LT" sz="2200" dirty="0">
                <a:latin typeface="Times New Roman" panose="02020603050405020304" pitchFamily="18" charset="0"/>
                <a:cs typeface="Times New Roman" panose="02020603050405020304" pitchFamily="18" charset="0"/>
              </a:rPr>
              <a:t> </a:t>
            </a:r>
          </a:p>
          <a:p>
            <a:pPr algn="just">
              <a:lnSpc>
                <a:spcPct val="100000"/>
              </a:lnSpc>
              <a:spcAft>
                <a:spcPts val="0"/>
              </a:spcAft>
            </a:pPr>
            <a:r>
              <a:rPr lang="lt-LT" sz="2200" b="1" dirty="0">
                <a:latin typeface="Times New Roman" panose="02020603050405020304" pitchFamily="18" charset="0"/>
                <a:cs typeface="Times New Roman" panose="02020603050405020304" pitchFamily="18" charset="0"/>
              </a:rPr>
              <a:t>SVARBU</a:t>
            </a:r>
            <a:r>
              <a:rPr lang="en-US" sz="2200" b="1" dirty="0">
                <a:latin typeface="Times New Roman" panose="02020603050405020304" pitchFamily="18" charset="0"/>
                <a:cs typeface="Times New Roman" panose="02020603050405020304" pitchFamily="18" charset="0"/>
              </a:rPr>
              <a:t>!!!</a:t>
            </a:r>
            <a:endParaRPr lang="lt-LT" sz="2200" b="1" dirty="0">
              <a:latin typeface="Times New Roman" panose="02020603050405020304" pitchFamily="18" charset="0"/>
              <a:cs typeface="Times New Roman" panose="02020603050405020304" pitchFamily="18" charset="0"/>
            </a:endParaRPr>
          </a:p>
          <a:p>
            <a:pPr algn="just">
              <a:lnSpc>
                <a:spcPct val="100000"/>
              </a:lnSpc>
              <a:spcAft>
                <a:spcPts val="0"/>
              </a:spcAft>
            </a:pPr>
            <a:r>
              <a:rPr lang="lt-LT" sz="2200" b="1" dirty="0">
                <a:solidFill>
                  <a:srgbClr val="FF0000"/>
                </a:solidFill>
                <a:latin typeface="Times New Roman" panose="02020603050405020304" pitchFamily="18" charset="0"/>
                <a:cs typeface="Times New Roman" panose="02020603050405020304" pitchFamily="18" charset="0"/>
              </a:rPr>
              <a:t>Žemės įsigijimo išlaidos naujų pastatų statybai nefinansuojamos.</a:t>
            </a:r>
          </a:p>
        </p:txBody>
      </p:sp>
      <p:sp>
        <p:nvSpPr>
          <p:cNvPr id="5" name="Text Placeholder 2">
            <a:extLst>
              <a:ext uri="{FF2B5EF4-FFF2-40B4-BE49-F238E27FC236}">
                <a16:creationId xmlns:a16="http://schemas.microsoft.com/office/drawing/2014/main" id="{8BF15FFD-D20A-1062-C7A0-021B004C52FB}"/>
              </a:ext>
            </a:extLst>
          </p:cNvPr>
          <p:cNvSpPr txBox="1">
            <a:spLocks/>
          </p:cNvSpPr>
          <p:nvPr/>
        </p:nvSpPr>
        <p:spPr>
          <a:xfrm>
            <a:off x="2551521" y="424888"/>
            <a:ext cx="7088956" cy="82887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069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2BF0-0A5E-5B80-36BB-1E50F4E45A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799D556-1155-AC99-0869-DC50B4755456}"/>
              </a:ext>
            </a:extLst>
          </p:cNvPr>
          <p:cNvSpPr>
            <a:spLocks noGrp="1"/>
          </p:cNvSpPr>
          <p:nvPr>
            <p:ph type="body" sz="quarter" idx="13"/>
          </p:nvPr>
        </p:nvSpPr>
        <p:spPr>
          <a:xfrm>
            <a:off x="1509336" y="2401678"/>
            <a:ext cx="9567159" cy="1878091"/>
          </a:xfrm>
        </p:spPr>
        <p:txBody>
          <a:bodyPr/>
          <a:lstStyle/>
          <a:p>
            <a:pPr algn="just">
              <a:lnSpc>
                <a:spcPct val="90000"/>
              </a:lnSpc>
              <a:spcAft>
                <a:spcPts val="0"/>
              </a:spcAft>
            </a:pPr>
            <a:r>
              <a:rPr kumimoji="0" lang="lt-LT" sz="2400" b="0" i="0" u="none" strike="noStrike" kern="1200" cap="none" spc="40" normalizeH="0" baseline="0" noProof="0" dirty="0">
                <a:ln>
                  <a:noFill/>
                </a:ln>
                <a:solidFill>
                  <a:srgbClr val="092E68"/>
                </a:solidFill>
                <a:effectLst/>
                <a:uLnTx/>
                <a:uFillTx/>
                <a:latin typeface="Times New Roman" panose="02020603050405020304" pitchFamily="18" charset="0"/>
                <a:cs typeface="Times New Roman" panose="02020603050405020304" pitchFamily="18" charset="0"/>
              </a:rPr>
              <a:t>Vykdant </a:t>
            </a:r>
            <a:r>
              <a:rPr lang="lt-LT" sz="2400" dirty="0">
                <a:latin typeface="Times New Roman" panose="02020603050405020304" pitchFamily="18" charset="0"/>
                <a:cs typeface="Times New Roman" panose="02020603050405020304" pitchFamily="18" charset="0"/>
              </a:rPr>
              <a:t>socialinio būsto fondo plėtrą,</a:t>
            </a:r>
            <a:r>
              <a:rPr lang="lt-LT" sz="2400" b="1"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rekomenduojama atsižvelgti į </a:t>
            </a:r>
            <a:r>
              <a:rPr lang="lt-LT" sz="2400" b="1" dirty="0">
                <a:latin typeface="Times New Roman" panose="02020603050405020304" pitchFamily="18" charset="0"/>
                <a:cs typeface="Times New Roman" panose="02020603050405020304" pitchFamily="18" charset="0"/>
              </a:rPr>
              <a:t>Socialinio būsto fondo plėtros vykdymo rekomendacijų nuostatas</a:t>
            </a:r>
            <a:r>
              <a:rPr lang="lt-LT" sz="2400" dirty="0">
                <a:latin typeface="Times New Roman" panose="02020603050405020304" pitchFamily="18" charset="0"/>
                <a:cs typeface="Times New Roman" panose="02020603050405020304" pitchFamily="18" charset="0"/>
              </a:rPr>
              <a:t> </a:t>
            </a:r>
          </a:p>
          <a:p>
            <a:pPr algn="just">
              <a:lnSpc>
                <a:spcPct val="90000"/>
              </a:lnSpc>
              <a:spcAft>
                <a:spcPts val="0"/>
              </a:spcAft>
            </a:pPr>
            <a:r>
              <a:rPr lang="lt-LT" sz="2400" dirty="0">
                <a:latin typeface="Times New Roman" panose="02020603050405020304" pitchFamily="18" charset="0"/>
                <a:cs typeface="Times New Roman" panose="02020603050405020304" pitchFamily="18" charset="0"/>
              </a:rPr>
              <a:t>(</a:t>
            </a:r>
            <a:r>
              <a:rPr lang="lt-LT" sz="2400" dirty="0">
                <a:latin typeface="Times New Roman" panose="02020603050405020304" pitchFamily="18" charset="0"/>
                <a:cs typeface="Times New Roman" panose="02020603050405020304" pitchFamily="18" charset="0"/>
                <a:hlinkClick r:id="rId3"/>
              </a:rPr>
              <a:t>https://e-seimas.lrs.lt/portal/legalAct/lt/TAD/b079b24079d211eaa38ed97835ec4df6?jfwid=bkaxlfca</a:t>
            </a:r>
            <a:r>
              <a:rPr lang="lt-LT" sz="2400" dirty="0">
                <a:latin typeface="Times New Roman" panose="02020603050405020304" pitchFamily="18" charset="0"/>
                <a:cs typeface="Times New Roman" panose="02020603050405020304" pitchFamily="18" charset="0"/>
              </a:rPr>
              <a:t>), susijusias su infrastruktūros plėtra (5 ir 11 punktai).</a:t>
            </a:r>
          </a:p>
          <a:p>
            <a:pPr algn="just">
              <a:lnSpc>
                <a:spcPct val="90000"/>
              </a:lnSpc>
              <a:spcAft>
                <a:spcPts val="0"/>
              </a:spcAft>
            </a:pPr>
            <a:endParaRPr lang="lt-LT" sz="22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2D71BA6A-4524-3802-E899-B034E182A82F}"/>
              </a:ext>
            </a:extLst>
          </p:cNvPr>
          <p:cNvSpPr txBox="1">
            <a:spLocks/>
          </p:cNvSpPr>
          <p:nvPr/>
        </p:nvSpPr>
        <p:spPr>
          <a:xfrm>
            <a:off x="2971014" y="547435"/>
            <a:ext cx="6249971" cy="117767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REKOMENDACIJOS</a:t>
            </a:r>
            <a:endParaRPr lang="lt-LT" sz="2400"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8918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86EB1-413A-39FD-FD4B-D57E6692D29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669E27E-1F54-9166-C877-A425DA93E354}"/>
              </a:ext>
            </a:extLst>
          </p:cNvPr>
          <p:cNvSpPr>
            <a:spLocks noGrp="1"/>
          </p:cNvSpPr>
          <p:nvPr>
            <p:ph type="body" sz="quarter" idx="13"/>
          </p:nvPr>
        </p:nvSpPr>
        <p:spPr>
          <a:xfrm>
            <a:off x="556574" y="1779509"/>
            <a:ext cx="11078852" cy="4753266"/>
          </a:xfrm>
        </p:spPr>
        <p:txBody>
          <a:bodyPr/>
          <a:lstStyle/>
          <a:p>
            <a:pPr algn="just">
              <a:lnSpc>
                <a:spcPct val="90000"/>
              </a:lnSpc>
            </a:pPr>
            <a:r>
              <a:rPr lang="lt-LT" sz="2200" dirty="0">
                <a:latin typeface="Times New Roman" panose="02020603050405020304" pitchFamily="18" charset="0"/>
                <a:cs typeface="Times New Roman" panose="02020603050405020304" pitchFamily="18" charset="0"/>
              </a:rPr>
              <a:t>Savivaldybė pasirinkdama plėtros būdus turėtų siekti:</a:t>
            </a:r>
          </a:p>
          <a:p>
            <a:pPr marL="342900" indent="-342900" algn="just">
              <a:buFontTx/>
              <a:buChar char="-"/>
            </a:pPr>
            <a:r>
              <a:rPr lang="lt-LT" sz="2200" dirty="0">
                <a:latin typeface="Times New Roman" panose="02020603050405020304" pitchFamily="18" charset="0"/>
                <a:cs typeface="Times New Roman" panose="02020603050405020304" pitchFamily="18" charset="0"/>
              </a:rPr>
              <a:t>užtikrinti visuomenės interesų ir asmens (šeimos) teisės į socialinio būsto nuomą realizavimo suderinamumą;</a:t>
            </a:r>
          </a:p>
          <a:p>
            <a:pPr marL="342900" indent="-342900" algn="just">
              <a:buFontTx/>
              <a:buChar char="-"/>
            </a:pPr>
            <a:r>
              <a:rPr lang="lt-LT" sz="2200" dirty="0">
                <a:latin typeface="Times New Roman" panose="02020603050405020304" pitchFamily="18" charset="0"/>
                <a:cs typeface="Times New Roman" panose="02020603050405020304" pitchFamily="18" charset="0"/>
              </a:rPr>
              <a:t>skatinti socialinę </a:t>
            </a:r>
            <a:r>
              <a:rPr lang="lt-LT" sz="2200" dirty="0" err="1">
                <a:latin typeface="Times New Roman" panose="02020603050405020304" pitchFamily="18" charset="0"/>
                <a:cs typeface="Times New Roman" panose="02020603050405020304" pitchFamily="18" charset="0"/>
              </a:rPr>
              <a:t>įtrauktį</a:t>
            </a:r>
            <a:r>
              <a:rPr lang="lt-LT" sz="2200" dirty="0">
                <a:latin typeface="Times New Roman" panose="02020603050405020304" pitchFamily="18" charset="0"/>
                <a:cs typeface="Times New Roman" panose="02020603050405020304" pitchFamily="18" charset="0"/>
              </a:rPr>
              <a:t> ir socialinę sanglaudą, vengiant segregacijos politikos, kad socialinis būstas nebūtų statomas ar įsigyjamas izoliuotai – kad pagal namų ūkių pajamų dydį, asmenų (šeimų) priklausymą tautinėms mažumoms ar kitu pagrindu nebūtų formuojamos atskiros teritorijos;</a:t>
            </a:r>
          </a:p>
          <a:p>
            <a:pPr marL="342900" indent="-342900" algn="just">
              <a:buFontTx/>
              <a:buChar char="-"/>
            </a:pPr>
            <a:r>
              <a:rPr lang="lt-LT" sz="2200" dirty="0">
                <a:latin typeface="Times New Roman" panose="02020603050405020304" pitchFamily="18" charset="0"/>
                <a:cs typeface="Times New Roman" panose="02020603050405020304" pitchFamily="18" charset="0"/>
              </a:rPr>
              <a:t>užtikrinti, kad socialinio būsto fondo plėtra būtų vykdoma gyvenamosiose vietovėse ir (ar) netoli teritorijų, kur yra arba prognozuojama darbo jėgos paklausa;</a:t>
            </a:r>
          </a:p>
          <a:p>
            <a:pPr marL="342900" indent="-342900" algn="just">
              <a:buFontTx/>
              <a:buChar char="-"/>
            </a:pPr>
            <a:r>
              <a:rPr lang="lt-LT" sz="2200" dirty="0">
                <a:latin typeface="Times New Roman" panose="02020603050405020304" pitchFamily="18" charset="0"/>
                <a:cs typeface="Times New Roman" panose="02020603050405020304" pitchFamily="18" charset="0"/>
              </a:rPr>
              <a:t>užtikrinti asmenims (šeimoms) galimybę naudotis įsidarbinimo, sveikatos priežiūros, švietimo, vaikų priežiūros, socialinėmis, kultūros ir kitomis jiems reikalingomis viešosiomis ar privačiomis paslaugomis;</a:t>
            </a:r>
          </a:p>
          <a:p>
            <a:pPr marL="342900" indent="-342900" algn="just">
              <a:buFontTx/>
              <a:buChar char="-"/>
            </a:pPr>
            <a:r>
              <a:rPr lang="lt-LT" sz="2200" dirty="0">
                <a:latin typeface="Times New Roman" panose="02020603050405020304" pitchFamily="18" charset="0"/>
                <a:cs typeface="Times New Roman" panose="02020603050405020304" pitchFamily="18" charset="0"/>
              </a:rPr>
              <a:t>užtikrinti fizinės aplinkos prieinamumą (universalaus dizaino principo taikymas) tiek miesto, tiek kaimo vietovėse.</a:t>
            </a:r>
          </a:p>
        </p:txBody>
      </p:sp>
      <p:sp>
        <p:nvSpPr>
          <p:cNvPr id="5" name="Text Placeholder 2">
            <a:extLst>
              <a:ext uri="{FF2B5EF4-FFF2-40B4-BE49-F238E27FC236}">
                <a16:creationId xmlns:a16="http://schemas.microsoft.com/office/drawing/2014/main" id="{E96463A4-0350-4682-59CD-70843F7AC774}"/>
              </a:ext>
            </a:extLst>
          </p:cNvPr>
          <p:cNvSpPr txBox="1">
            <a:spLocks/>
          </p:cNvSpPr>
          <p:nvPr/>
        </p:nvSpPr>
        <p:spPr>
          <a:xfrm>
            <a:off x="2650503" y="457200"/>
            <a:ext cx="6890994" cy="1190334"/>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REKOMENDACIJOS</a:t>
            </a:r>
            <a:endParaRPr lang="lt-LT" sz="2400"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92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C9462-E7C4-C545-1CA1-E4724C3F1D1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20A9406-D4C6-271F-CAFA-72768EC66112}"/>
              </a:ext>
            </a:extLst>
          </p:cNvPr>
          <p:cNvSpPr>
            <a:spLocks noGrp="1"/>
          </p:cNvSpPr>
          <p:nvPr>
            <p:ph type="body" sz="quarter" idx="13"/>
          </p:nvPr>
        </p:nvSpPr>
        <p:spPr>
          <a:xfrm>
            <a:off x="808085" y="1958617"/>
            <a:ext cx="10575828" cy="4093391"/>
          </a:xfrm>
        </p:spPr>
        <p:txBody>
          <a:bodyPr/>
          <a:lstStyle/>
          <a:p>
            <a:pPr algn="just">
              <a:lnSpc>
                <a:spcPct val="90000"/>
              </a:lnSpc>
            </a:pPr>
            <a:r>
              <a:rPr lang="lt-LT" sz="2200" dirty="0">
                <a:latin typeface="Times New Roman" panose="02020603050405020304" pitchFamily="18" charset="0"/>
                <a:cs typeface="Times New Roman" panose="02020603050405020304" pitchFamily="18" charset="0"/>
              </a:rPr>
              <a:t>Savivaldybė rengdama plėtros priemonių planą turėtų:</a:t>
            </a:r>
          </a:p>
          <a:p>
            <a:pPr marL="342900" indent="-342900" algn="just">
              <a:buFontTx/>
              <a:buChar char="-"/>
            </a:pPr>
            <a:r>
              <a:rPr lang="lt-LT" sz="2200" dirty="0">
                <a:latin typeface="Times New Roman" panose="02020603050405020304" pitchFamily="18" charset="0"/>
                <a:cs typeface="Times New Roman" panose="02020603050405020304" pitchFamily="18" charset="0"/>
              </a:rPr>
              <a:t>įvertinti modulinių, skydinių ir pan. namų statybos galimybes;</a:t>
            </a:r>
          </a:p>
          <a:p>
            <a:pPr marL="342900" indent="-342900" algn="just">
              <a:buFontTx/>
              <a:buChar char="-"/>
            </a:pPr>
            <a:r>
              <a:rPr lang="lt-LT" sz="2200" dirty="0">
                <a:latin typeface="Times New Roman" panose="02020603050405020304" pitchFamily="18" charset="0"/>
                <a:cs typeface="Times New Roman" panose="02020603050405020304" pitchFamily="18" charset="0"/>
              </a:rPr>
              <a:t>planuodama naujai statyti arba rekonstruoti ir pritaikyti būsto paskirčiai esamus pastatus, pirkti ar kitokiu būdu įsigyti gyvenamuosius namus, jų dalis, pirmiausia įsigyti būstus, kurie gali būti minimaliomis sąnaudomis pritaikomi judėjimo ar kitą negalią turintiems asmenims (šeimoms);</a:t>
            </a:r>
          </a:p>
          <a:p>
            <a:pPr marL="342900" indent="-342900" algn="just">
              <a:buFontTx/>
              <a:buChar char="-"/>
            </a:pPr>
            <a:r>
              <a:rPr lang="lt-LT" sz="2200" dirty="0">
                <a:latin typeface="Times New Roman" panose="02020603050405020304" pitchFamily="18" charset="0"/>
                <a:cs typeface="Times New Roman" panose="02020603050405020304" pitchFamily="18" charset="0"/>
              </a:rPr>
              <a:t>planuodama naujai statyti arba rekonstruoti ir pritaikyti būsto paskirčiai esamus pastatus, kaip socialinis būstas būtų panaudota ne daugiau kaip 2/3 gyvenamajame name įrengtų būstų (</a:t>
            </a:r>
            <a:r>
              <a:rPr lang="lt-LT" sz="2200" i="1" dirty="0">
                <a:latin typeface="Times New Roman" panose="02020603050405020304" pitchFamily="18" charset="0"/>
                <a:cs typeface="Times New Roman" panose="02020603050405020304" pitchFamily="18" charset="0"/>
              </a:rPr>
              <a:t>reikalavimas nėra privalomojo pobūdžio</a:t>
            </a:r>
            <a:r>
              <a:rPr lang="lt-LT" sz="2200" dirty="0">
                <a:latin typeface="Times New Roman" panose="02020603050405020304" pitchFamily="18" charset="0"/>
                <a:cs typeface="Times New Roman" panose="02020603050405020304" pitchFamily="18" charset="0"/>
              </a:rPr>
              <a:t>);</a:t>
            </a:r>
          </a:p>
          <a:p>
            <a:pPr marL="342900" indent="-342900" algn="just">
              <a:buFontTx/>
              <a:buChar char="-"/>
            </a:pPr>
            <a:r>
              <a:rPr lang="lt-LT" sz="2200" dirty="0">
                <a:latin typeface="Times New Roman" panose="02020603050405020304" pitchFamily="18" charset="0"/>
                <a:cs typeface="Times New Roman" panose="02020603050405020304" pitchFamily="18" charset="0"/>
              </a:rPr>
              <a:t>planuodama pirkti ar kitokiu būdu įsigyti gyvenamuosius namus, jų dalis, kaip socialinis būstas būtų panaudota ne daugiau kaip 1/2 gyvenamajame name įrengtų būstų (</a:t>
            </a:r>
            <a:r>
              <a:rPr lang="lt-LT" sz="2200" i="1" dirty="0">
                <a:latin typeface="Times New Roman" panose="02020603050405020304" pitchFamily="18" charset="0"/>
                <a:cs typeface="Times New Roman" panose="02020603050405020304" pitchFamily="18" charset="0"/>
              </a:rPr>
              <a:t>reikalavimas nėra privalomojo pobūdžio</a:t>
            </a:r>
            <a:r>
              <a:rPr lang="lt-LT" sz="2200" dirty="0">
                <a:latin typeface="Times New Roman" panose="02020603050405020304" pitchFamily="18" charset="0"/>
                <a:cs typeface="Times New Roman" panose="02020603050405020304" pitchFamily="18" charset="0"/>
              </a:rPr>
              <a:t>).</a:t>
            </a:r>
          </a:p>
        </p:txBody>
      </p:sp>
      <p:sp>
        <p:nvSpPr>
          <p:cNvPr id="5" name="Text Placeholder 2">
            <a:extLst>
              <a:ext uri="{FF2B5EF4-FFF2-40B4-BE49-F238E27FC236}">
                <a16:creationId xmlns:a16="http://schemas.microsoft.com/office/drawing/2014/main" id="{2D710824-BE0C-97FF-A1B2-DB6BFD8E1F8C}"/>
              </a:ext>
            </a:extLst>
          </p:cNvPr>
          <p:cNvSpPr txBox="1">
            <a:spLocks/>
          </p:cNvSpPr>
          <p:nvPr/>
        </p:nvSpPr>
        <p:spPr>
          <a:xfrm>
            <a:off x="2876746" y="466968"/>
            <a:ext cx="6438507" cy="79117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REKOMENDACIJOS</a:t>
            </a:r>
            <a:endParaRPr lang="lt-LT" sz="2400"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1261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2301C-B718-E599-1A29-7F0CDF39F55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EF5A354-5657-79CA-F480-964AC853EDAD}"/>
              </a:ext>
            </a:extLst>
          </p:cNvPr>
          <p:cNvSpPr>
            <a:spLocks noGrp="1"/>
          </p:cNvSpPr>
          <p:nvPr>
            <p:ph type="body" sz="quarter" idx="13"/>
          </p:nvPr>
        </p:nvSpPr>
        <p:spPr>
          <a:xfrm>
            <a:off x="615097" y="1743960"/>
            <a:ext cx="10961803" cy="4642018"/>
          </a:xfrm>
        </p:spPr>
        <p:txBody>
          <a:bodyPr/>
          <a:lstStyle/>
          <a:p>
            <a:pPr algn="just"/>
            <a:r>
              <a:rPr lang="lt-LT" sz="2200" dirty="0">
                <a:latin typeface="Times New Roman" panose="02020603050405020304" pitchFamily="18" charset="0"/>
                <a:cs typeface="Times New Roman" panose="02020603050405020304" pitchFamily="18" charset="0"/>
              </a:rPr>
              <a:t>Socialinio būsto veiklai įsigyjant nekilnojamąjį turtą Gairių 3 priedo 1.8 punkte keliami </a:t>
            </a:r>
            <a:r>
              <a:rPr lang="lt-LT" sz="2200" b="1" dirty="0">
                <a:latin typeface="Times New Roman" panose="02020603050405020304" pitchFamily="18" charset="0"/>
                <a:cs typeface="Times New Roman" panose="02020603050405020304" pitchFamily="18" charset="0"/>
              </a:rPr>
              <a:t>energinio naudingumo reikalavimai</a:t>
            </a:r>
            <a:r>
              <a:rPr lang="lt-LT" sz="2200" dirty="0">
                <a:latin typeface="Times New Roman" panose="02020603050405020304" pitchFamily="18" charset="0"/>
                <a:cs typeface="Times New Roman" panose="02020603050405020304" pitchFamily="18" charset="0"/>
              </a:rPr>
              <a:t>:</a:t>
            </a:r>
            <a:endParaRPr kumimoji="0" lang="lt-LT" sz="2200" b="1" i="0" u="none" strike="noStrike" kern="1200" cap="none" spc="40" normalizeH="0" baseline="0" noProof="0" dirty="0">
              <a:ln>
                <a:noFill/>
              </a:ln>
              <a:solidFill>
                <a:srgbClr val="092E68"/>
              </a:solidFill>
              <a:effectLst/>
              <a:uLnTx/>
              <a:uFillTx/>
              <a:latin typeface="Times New Roman" panose="02020603050405020304" pitchFamily="18" charset="0"/>
              <a:cs typeface="Times New Roman" panose="02020603050405020304" pitchFamily="18" charset="0"/>
            </a:endParaRPr>
          </a:p>
          <a:p>
            <a:pPr marL="285750" indent="-285750" algn="just">
              <a:buFontTx/>
              <a:buChar char="-"/>
            </a:pPr>
            <a:r>
              <a:rPr lang="lt-LT" sz="2200" dirty="0">
                <a:latin typeface="Times New Roman" panose="02020603050405020304" pitchFamily="18" charset="0"/>
                <a:cs typeface="Times New Roman" panose="02020603050405020304" pitchFamily="18" charset="0"/>
              </a:rPr>
              <a:t>jeigu įsigyjamas pastatas (ar jame esantys būstai) pastatytas iki 2020 m. gruodžio 31 d., jis turi turėti </a:t>
            </a:r>
            <a:r>
              <a:rPr lang="lt-LT" sz="2200" b="1" dirty="0">
                <a:latin typeface="Times New Roman" panose="02020603050405020304" pitchFamily="18" charset="0"/>
                <a:cs typeface="Times New Roman" panose="02020603050405020304" pitchFamily="18" charset="0"/>
              </a:rPr>
              <a:t>A ar aukštesnės klasės energinio naudingumo sertifikatą</a:t>
            </a:r>
            <a:r>
              <a:rPr lang="lt-LT" sz="2200" dirty="0">
                <a:latin typeface="Times New Roman" panose="02020603050405020304" pitchFamily="18" charset="0"/>
                <a:cs typeface="Times New Roman" panose="02020603050405020304" pitchFamily="18" charset="0"/>
              </a:rPr>
              <a:t>; </a:t>
            </a:r>
          </a:p>
          <a:p>
            <a:pPr marL="285750" indent="-285750" algn="just">
              <a:buFontTx/>
              <a:buChar char="-"/>
            </a:pPr>
            <a:r>
              <a:rPr lang="lt-LT" sz="2200" dirty="0">
                <a:latin typeface="Times New Roman" panose="02020603050405020304" pitchFamily="18" charset="0"/>
                <a:cs typeface="Times New Roman" panose="02020603050405020304" pitchFamily="18" charset="0"/>
              </a:rPr>
              <a:t>nesant galimybių įsigyti pirmiau nurodyto energinio naudingumo sertifikatą turinčio pastato (ar jame esančių būstų), turi būti įsigyjamas </a:t>
            </a:r>
            <a:r>
              <a:rPr lang="lt-LT" sz="2200" b="1" dirty="0">
                <a:latin typeface="Times New Roman" panose="02020603050405020304" pitchFamily="18" charset="0"/>
                <a:cs typeface="Times New Roman" panose="02020603050405020304" pitchFamily="18" charset="0"/>
              </a:rPr>
              <a:t>kuo aukštesnės (bet ne žemesnės nei D) energinio naudingumo klasės </a:t>
            </a:r>
            <a:r>
              <a:rPr lang="lt-LT" sz="2200" dirty="0">
                <a:latin typeface="Times New Roman" panose="02020603050405020304" pitchFamily="18" charset="0"/>
                <a:cs typeface="Times New Roman" panose="02020603050405020304" pitchFamily="18" charset="0"/>
              </a:rPr>
              <a:t>pastatas (ar jame esantys būstai) arba</a:t>
            </a:r>
          </a:p>
          <a:p>
            <a:pPr marL="285750" indent="-285750" algn="just">
              <a:buFontTx/>
              <a:buChar char="-"/>
            </a:pPr>
            <a:r>
              <a:rPr lang="lt-LT" sz="2200" dirty="0">
                <a:latin typeface="Times New Roman" panose="02020603050405020304" pitchFamily="18" charset="0"/>
                <a:cs typeface="Times New Roman" panose="02020603050405020304" pitchFamily="18" charset="0"/>
              </a:rPr>
              <a:t>gali būti įsigyjamas ir </a:t>
            </a:r>
            <a:r>
              <a:rPr lang="lt-LT" sz="2200" b="1" dirty="0">
                <a:latin typeface="Times New Roman" panose="02020603050405020304" pitchFamily="18" charset="0"/>
                <a:cs typeface="Times New Roman" panose="02020603050405020304" pitchFamily="18" charset="0"/>
              </a:rPr>
              <a:t>žemesnę nei D energinio naudingumo klasę </a:t>
            </a:r>
            <a:r>
              <a:rPr lang="lt-LT" sz="2200" dirty="0">
                <a:latin typeface="Times New Roman" panose="02020603050405020304" pitchFamily="18" charset="0"/>
                <a:cs typeface="Times New Roman" panose="02020603050405020304" pitchFamily="18" charset="0"/>
              </a:rPr>
              <a:t>turintis būstas, </a:t>
            </a:r>
            <a:r>
              <a:rPr lang="lt-LT" sz="2200" b="1" dirty="0">
                <a:latin typeface="Times New Roman" panose="02020603050405020304" pitchFamily="18" charset="0"/>
                <a:cs typeface="Times New Roman" panose="02020603050405020304" pitchFamily="18" charset="0"/>
              </a:rPr>
              <a:t>jei iki projekto įgyvendinimo pabaigos</a:t>
            </a:r>
            <a:r>
              <a:rPr lang="lt-LT" sz="2200" dirty="0">
                <a:latin typeface="Times New Roman" panose="02020603050405020304" pitchFamily="18" charset="0"/>
                <a:cs typeface="Times New Roman" panose="02020603050405020304" pitchFamily="18" charset="0"/>
              </a:rPr>
              <a:t> projekto vykdytojas administruojančiai institucijai </a:t>
            </a:r>
            <a:r>
              <a:rPr lang="lt-LT" sz="2200" b="1" dirty="0">
                <a:latin typeface="Times New Roman" panose="02020603050405020304" pitchFamily="18" charset="0"/>
                <a:cs typeface="Times New Roman" panose="02020603050405020304" pitchFamily="18" charset="0"/>
              </a:rPr>
              <a:t>pateiks</a:t>
            </a:r>
            <a:r>
              <a:rPr lang="lt-LT" sz="2200" dirty="0">
                <a:latin typeface="Times New Roman" panose="02020603050405020304" pitchFamily="18" charset="0"/>
                <a:cs typeface="Times New Roman" panose="02020603050405020304" pitchFamily="18" charset="0"/>
              </a:rPr>
              <a:t> šio būsto </a:t>
            </a:r>
            <a:r>
              <a:rPr lang="lt-LT" sz="2200" b="1" dirty="0">
                <a:latin typeface="Times New Roman" panose="02020603050405020304" pitchFamily="18" charset="0"/>
                <a:cs typeface="Times New Roman" panose="02020603050405020304" pitchFamily="18" charset="0"/>
              </a:rPr>
              <a:t>ne žemesnės nei D energinio naudingumo klasės sertifikatą, </a:t>
            </a:r>
            <a:r>
              <a:rPr lang="lt-LT" sz="2200" dirty="0">
                <a:latin typeface="Times New Roman" panose="02020603050405020304" pitchFamily="18" charset="0"/>
                <a:cs typeface="Times New Roman" panose="02020603050405020304" pitchFamily="18" charset="0"/>
              </a:rPr>
              <a:t>t. y. projekto vykdytojas tokiame būste turi atlikti remonto darbus, kad pakelti būsto energinį efektyvumą ir pasiekti ne žemesnę kaip D energinio naudingumo klasę. </a:t>
            </a:r>
            <a:endParaRPr lang="en-US" sz="2200" dirty="0">
              <a:latin typeface="Times New Roman" panose="02020603050405020304" pitchFamily="18" charset="0"/>
              <a:cs typeface="Times New Roman" panose="02020603050405020304" pitchFamily="18" charset="0"/>
            </a:endParaRPr>
          </a:p>
          <a:p>
            <a:pPr indent="-284400" algn="just">
              <a:spcAft>
                <a:spcPts val="600"/>
              </a:spcAft>
            </a:pPr>
            <a:r>
              <a:rPr lang="en-US" sz="2200" b="1" dirty="0">
                <a:solidFill>
                  <a:srgbClr val="FF0000"/>
                </a:solidFill>
                <a:latin typeface="Times New Roman" panose="02020603050405020304" pitchFamily="18" charset="0"/>
                <a:cs typeface="Times New Roman" panose="02020603050405020304" pitchFamily="18" charset="0"/>
              </a:rPr>
              <a:t>    </a:t>
            </a:r>
            <a:r>
              <a:rPr lang="lt-LT" sz="2200" b="1" dirty="0">
                <a:solidFill>
                  <a:srgbClr val="FF0000"/>
                </a:solidFill>
                <a:latin typeface="Times New Roman" panose="02020603050405020304" pitchFamily="18" charset="0"/>
                <a:cs typeface="Times New Roman" panose="02020603050405020304" pitchFamily="18" charset="0"/>
              </a:rPr>
              <a:t>SVARBU</a:t>
            </a:r>
            <a:r>
              <a:rPr lang="en-US" sz="2200" b="1" dirty="0">
                <a:solidFill>
                  <a:srgbClr val="FF0000"/>
                </a:solidFill>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lt-LT" sz="2200" dirty="0">
                <a:latin typeface="Times New Roman" panose="02020603050405020304" pitchFamily="18" charset="0"/>
                <a:cs typeface="Times New Roman" panose="02020603050405020304" pitchFamily="18" charset="0"/>
              </a:rPr>
              <a:t>Tokio būsto įsigijimo išlaidos gali būti deklaruojamos tik turint</a:t>
            </a:r>
            <a:r>
              <a:rPr lang="en-US" sz="2200" dirty="0">
                <a:latin typeface="Times New Roman" panose="02020603050405020304" pitchFamily="18" charset="0"/>
                <a:cs typeface="Times New Roman" panose="02020603050405020304" pitchFamily="18" charset="0"/>
              </a:rPr>
              <a:t> </a:t>
            </a:r>
            <a:r>
              <a:rPr lang="lt-LT" sz="2200" b="1" dirty="0">
                <a:latin typeface="Times New Roman" panose="02020603050405020304" pitchFamily="18" charset="0"/>
                <a:cs typeface="Times New Roman" panose="02020603050405020304" pitchFamily="18" charset="0"/>
              </a:rPr>
              <a:t>ne žemesnės</a:t>
            </a:r>
            <a:r>
              <a:rPr lang="en-US" sz="2200" b="1" dirty="0">
                <a:latin typeface="Times New Roman" panose="02020603050405020304" pitchFamily="18" charset="0"/>
                <a:cs typeface="Times New Roman" panose="02020603050405020304" pitchFamily="18" charset="0"/>
              </a:rPr>
              <a:t> </a:t>
            </a:r>
            <a:r>
              <a:rPr lang="lt-LT" sz="2200" b="1" dirty="0">
                <a:latin typeface="Times New Roman" panose="02020603050405020304" pitchFamily="18" charset="0"/>
                <a:cs typeface="Times New Roman" panose="02020603050405020304" pitchFamily="18" charset="0"/>
              </a:rPr>
              <a:t>nei D energinio naudingumo klasės sertifikatą.</a:t>
            </a:r>
            <a:endParaRPr lang="lt-LT" sz="2200" dirty="0">
              <a:latin typeface="Times New Roman" panose="02020603050405020304" pitchFamily="18" charset="0"/>
              <a:cs typeface="Times New Roman" panose="02020603050405020304" pitchFamily="18" charset="0"/>
            </a:endParaRPr>
          </a:p>
          <a:p>
            <a:pPr algn="just"/>
            <a:endParaRPr lang="lt-LT" sz="22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CC6BB269-A501-8828-2B24-62BD7207C040}"/>
              </a:ext>
            </a:extLst>
          </p:cNvPr>
          <p:cNvSpPr txBox="1">
            <a:spLocks/>
          </p:cNvSpPr>
          <p:nvPr/>
        </p:nvSpPr>
        <p:spPr>
          <a:xfrm>
            <a:off x="3022534" y="358900"/>
            <a:ext cx="6146931" cy="117766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ENERGINIS NAUDINGUMAS</a:t>
            </a:r>
          </a:p>
        </p:txBody>
      </p:sp>
    </p:spTree>
    <p:extLst>
      <p:ext uri="{BB962C8B-B14F-4D97-AF65-F5344CB8AC3E}">
        <p14:creationId xmlns:p14="http://schemas.microsoft.com/office/powerpoint/2010/main" val="649790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298AA-4870-965D-075E-108A26F031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AFBF4A8-0568-EE73-7E04-C8F71B67A679}"/>
              </a:ext>
            </a:extLst>
          </p:cNvPr>
          <p:cNvSpPr>
            <a:spLocks noGrp="1"/>
          </p:cNvSpPr>
          <p:nvPr>
            <p:ph type="body" sz="quarter" idx="13"/>
          </p:nvPr>
        </p:nvSpPr>
        <p:spPr>
          <a:xfrm>
            <a:off x="615097" y="2102180"/>
            <a:ext cx="10961803" cy="3355939"/>
          </a:xfrm>
        </p:spPr>
        <p:txBody>
          <a:bodyPr/>
          <a:lstStyle/>
          <a:p>
            <a:pPr marL="285750" indent="-285750" algn="just">
              <a:buFontTx/>
              <a:buChar char="-"/>
            </a:pPr>
            <a:r>
              <a:rPr lang="lt-LT" sz="2200" dirty="0">
                <a:latin typeface="Times New Roman" panose="02020603050405020304" pitchFamily="18" charset="0"/>
                <a:cs typeface="Times New Roman" panose="02020603050405020304" pitchFamily="18" charset="0"/>
              </a:rPr>
              <a:t>Būstai taip pat gali būti įsigyjami ir </a:t>
            </a:r>
            <a:r>
              <a:rPr lang="lt-LT" sz="2200" b="1" dirty="0">
                <a:latin typeface="Times New Roman" panose="02020603050405020304" pitchFamily="18" charset="0"/>
                <a:cs typeface="Times New Roman" panose="02020603050405020304" pitchFamily="18" charset="0"/>
              </a:rPr>
              <a:t>atnaujinamuose</a:t>
            </a:r>
            <a:r>
              <a:rPr lang="lt-LT" sz="2200" dirty="0">
                <a:latin typeface="Times New Roman" panose="02020603050405020304" pitchFamily="18" charset="0"/>
                <a:cs typeface="Times New Roman" panose="02020603050405020304" pitchFamily="18" charset="0"/>
              </a:rPr>
              <a:t> (modernizuojamuose) daugiabučiuose namuose, </a:t>
            </a:r>
            <a:r>
              <a:rPr lang="lt-LT" sz="2200" b="1" dirty="0">
                <a:latin typeface="Times New Roman" panose="02020603050405020304" pitchFamily="18" charset="0"/>
                <a:cs typeface="Times New Roman" panose="02020603050405020304" pitchFamily="18" charset="0"/>
              </a:rPr>
              <a:t>kurių energinio naudingumo klasė žemesnė nei D</a:t>
            </a:r>
            <a:r>
              <a:rPr lang="lt-LT" sz="2200" dirty="0">
                <a:latin typeface="Times New Roman" panose="02020603050405020304" pitchFamily="18" charset="0"/>
                <a:cs typeface="Times New Roman" panose="02020603050405020304" pitchFamily="18" charset="0"/>
              </a:rPr>
              <a:t>, jei juose iki Gairių lėšomis finansuojamų projektų įgyvendinimo pabaigos arba per projektų tęstinumo laikotarpį (t. y., per 5 metus po šių projektų įgyvendinimo pabaigos) </a:t>
            </a:r>
            <a:r>
              <a:rPr lang="lt-LT" sz="2200" b="1" dirty="0">
                <a:latin typeface="Times New Roman" panose="02020603050405020304" pitchFamily="18" charset="0"/>
                <a:cs typeface="Times New Roman" panose="02020603050405020304" pitchFamily="18" charset="0"/>
              </a:rPr>
              <a:t>bus baigti atnaujinimo (modernizavimo) darbai ir bus pasiekta ne žemesnė kaip C energinio naudingumo klasė;</a:t>
            </a:r>
          </a:p>
          <a:p>
            <a:pPr marL="285750" indent="-285750" algn="just">
              <a:buFontTx/>
              <a:buChar char="-"/>
            </a:pPr>
            <a:r>
              <a:rPr lang="lt-LT" sz="2200" dirty="0">
                <a:latin typeface="Times New Roman" panose="02020603050405020304" pitchFamily="18" charset="0"/>
                <a:cs typeface="Times New Roman" panose="02020603050405020304" pitchFamily="18" charset="0"/>
              </a:rPr>
              <a:t>jeigu įsigyjamas pastatas (ar jame esantys būstai) pastatytas po 2021 m. sausio 1 d., jis turi atitikti Reglamento (ES) 2021/2139 1 straipsnio I priedo 7.1 papunktyje nustatytus kriterijus, kurie yra aktualūs pastato įsigijimo metu, </a:t>
            </a:r>
            <a:r>
              <a:rPr lang="lt-LT" sz="2200" dirty="0" err="1">
                <a:latin typeface="Times New Roman" panose="02020603050405020304" pitchFamily="18" charset="0"/>
                <a:cs typeface="Times New Roman" panose="02020603050405020304" pitchFamily="18" charset="0"/>
              </a:rPr>
              <a:t>t.y</a:t>
            </a:r>
            <a:r>
              <a:rPr lang="lt-LT" sz="2200" dirty="0">
                <a:latin typeface="Times New Roman" panose="02020603050405020304" pitchFamily="18" charset="0"/>
                <a:cs typeface="Times New Roman" panose="02020603050405020304" pitchFamily="18" charset="0"/>
              </a:rPr>
              <a:t>. </a:t>
            </a:r>
            <a:r>
              <a:rPr lang="lt-LT" sz="2200" b="1" u="sng" dirty="0">
                <a:latin typeface="Times New Roman" panose="02020603050405020304" pitchFamily="18" charset="0"/>
                <a:cs typeface="Times New Roman" panose="02020603050405020304" pitchFamily="18" charset="0"/>
              </a:rPr>
              <a:t>A++ energinio naudingumo sertifikatą.</a:t>
            </a:r>
            <a:endParaRPr lang="lt-LT" sz="22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0A208911-4EBA-A5FF-480E-7C2181F913FA}"/>
              </a:ext>
            </a:extLst>
          </p:cNvPr>
          <p:cNvSpPr txBox="1">
            <a:spLocks/>
          </p:cNvSpPr>
          <p:nvPr/>
        </p:nvSpPr>
        <p:spPr>
          <a:xfrm>
            <a:off x="2678455" y="453169"/>
            <a:ext cx="6835088" cy="73460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ENERGINIS NAUDINGUMAS</a:t>
            </a:r>
          </a:p>
        </p:txBody>
      </p:sp>
    </p:spTree>
    <p:extLst>
      <p:ext uri="{BB962C8B-B14F-4D97-AF65-F5344CB8AC3E}">
        <p14:creationId xmlns:p14="http://schemas.microsoft.com/office/powerpoint/2010/main" val="478417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91C0E-8D5D-7987-77D8-AACC849A22B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1D26427-2D7A-F5F3-2196-19C2EF514225}"/>
              </a:ext>
            </a:extLst>
          </p:cNvPr>
          <p:cNvSpPr>
            <a:spLocks noGrp="1"/>
          </p:cNvSpPr>
          <p:nvPr>
            <p:ph type="body" sz="quarter" idx="13"/>
          </p:nvPr>
        </p:nvSpPr>
        <p:spPr>
          <a:xfrm>
            <a:off x="859410" y="1930339"/>
            <a:ext cx="10473179" cy="3395805"/>
          </a:xfrm>
        </p:spPr>
        <p:txBody>
          <a:bodyPr/>
          <a:lstStyle/>
          <a:p>
            <a:pPr algn="just">
              <a:lnSpc>
                <a:spcPct val="100000"/>
              </a:lnSpc>
              <a:spcAft>
                <a:spcPts val="600"/>
              </a:spcAft>
            </a:pPr>
            <a:r>
              <a:rPr lang="lt-LT" sz="2400" b="1" dirty="0">
                <a:solidFill>
                  <a:srgbClr val="FF0000"/>
                </a:solidFill>
                <a:latin typeface="Times New Roman" panose="02020603050405020304" pitchFamily="18" charset="0"/>
                <a:cs typeface="Times New Roman" panose="02020603050405020304" pitchFamily="18" charset="0"/>
              </a:rPr>
              <a:t>SVARBU</a:t>
            </a:r>
            <a:r>
              <a:rPr lang="en-US" sz="2400" b="1" dirty="0">
                <a:solidFill>
                  <a:srgbClr val="FF0000"/>
                </a:solidFill>
                <a:latin typeface="Times New Roman" panose="02020603050405020304" pitchFamily="18" charset="0"/>
                <a:cs typeface="Times New Roman" panose="02020603050405020304" pitchFamily="18" charset="0"/>
              </a:rPr>
              <a:t>!!!</a:t>
            </a:r>
            <a:endParaRPr lang="lt-LT" sz="2400" b="1" dirty="0">
              <a:solidFill>
                <a:srgbClr val="FF0000"/>
              </a:solidFill>
              <a:latin typeface="Times New Roman" panose="02020603050405020304" pitchFamily="18" charset="0"/>
              <a:cs typeface="Times New Roman" panose="02020603050405020304" pitchFamily="18" charset="0"/>
            </a:endParaRPr>
          </a:p>
          <a:p>
            <a:pPr algn="just">
              <a:lnSpc>
                <a:spcPct val="100000"/>
              </a:lnSpc>
              <a:spcAft>
                <a:spcPts val="600"/>
              </a:spcAft>
            </a:pPr>
            <a:endParaRPr lang="lt-LT" sz="2400" b="1" dirty="0">
              <a:latin typeface="Times New Roman" panose="02020603050405020304" pitchFamily="18" charset="0"/>
              <a:cs typeface="Times New Roman" panose="02020603050405020304" pitchFamily="18" charset="0"/>
            </a:endParaRPr>
          </a:p>
          <a:p>
            <a:pPr algn="just"/>
            <a:r>
              <a:rPr lang="lt-LT" sz="2400" dirty="0">
                <a:latin typeface="Times New Roman" panose="02020603050405020304" pitchFamily="18" charset="0"/>
                <a:cs typeface="Times New Roman" panose="02020603050405020304" pitchFamily="18" charset="0"/>
              </a:rPr>
              <a:t>Planuojant pirkti nekilnojamąjį turtą </a:t>
            </a:r>
            <a:r>
              <a:rPr lang="lt-LT" sz="2400" b="1" dirty="0">
                <a:latin typeface="Times New Roman" panose="02020603050405020304" pitchFamily="18" charset="0"/>
                <a:cs typeface="Times New Roman" panose="02020603050405020304" pitchFamily="18" charset="0"/>
              </a:rPr>
              <a:t>svarbu įsivertinti</a:t>
            </a:r>
            <a:r>
              <a:rPr lang="lt-LT" sz="2400" dirty="0">
                <a:latin typeface="Times New Roman" panose="02020603050405020304" pitchFamily="18" charset="0"/>
                <a:cs typeface="Times New Roman" panose="02020603050405020304" pitchFamily="18" charset="0"/>
              </a:rPr>
              <a:t>, ar yra parduodamų butų, kurie </a:t>
            </a:r>
            <a:r>
              <a:rPr lang="lt-LT" sz="2400" u="sng" dirty="0">
                <a:latin typeface="Times New Roman" panose="02020603050405020304" pitchFamily="18" charset="0"/>
                <a:cs typeface="Times New Roman" panose="02020603050405020304" pitchFamily="18" charset="0"/>
              </a:rPr>
              <a:t>tenkintų energinio naudingumo reikalavimus</a:t>
            </a:r>
            <a:r>
              <a:rPr lang="lt-LT" sz="2400" dirty="0">
                <a:latin typeface="Times New Roman" panose="02020603050405020304" pitchFamily="18" charset="0"/>
                <a:cs typeface="Times New Roman" panose="02020603050405020304" pitchFamily="18" charset="0"/>
              </a:rPr>
              <a:t>. </a:t>
            </a:r>
          </a:p>
          <a:p>
            <a:pPr algn="just"/>
            <a:r>
              <a:rPr lang="lt-LT" sz="2400" dirty="0">
                <a:latin typeface="Times New Roman" panose="02020603050405020304" pitchFamily="18" charset="0"/>
                <a:cs typeface="Times New Roman" panose="02020603050405020304" pitchFamily="18" charset="0"/>
              </a:rPr>
              <a:t>Jeigu ne arba parduodamų būstų pasiūla yra nepakankama, </a:t>
            </a:r>
            <a:r>
              <a:rPr lang="lt-LT" sz="2400" b="1" dirty="0">
                <a:latin typeface="Times New Roman" panose="02020603050405020304" pitchFamily="18" charset="0"/>
                <a:cs typeface="Times New Roman" panose="02020603050405020304" pitchFamily="18" charset="0"/>
              </a:rPr>
              <a:t>rekomenduojame svarstyti socialinio būsto plėtrą, statant naują(-</a:t>
            </a:r>
            <a:r>
              <a:rPr lang="lt-LT" sz="2400" b="1" dirty="0" err="1">
                <a:latin typeface="Times New Roman" panose="02020603050405020304" pitchFamily="18" charset="0"/>
                <a:cs typeface="Times New Roman" panose="02020603050405020304" pitchFamily="18" charset="0"/>
              </a:rPr>
              <a:t>us</a:t>
            </a:r>
            <a:r>
              <a:rPr lang="lt-LT" sz="2400" b="1" dirty="0">
                <a:latin typeface="Times New Roman" panose="02020603050405020304" pitchFamily="18" charset="0"/>
                <a:cs typeface="Times New Roman" panose="02020603050405020304" pitchFamily="18" charset="0"/>
              </a:rPr>
              <a:t>) gyvenamąjį(-uosius) namą(-</a:t>
            </a:r>
            <a:r>
              <a:rPr lang="lt-LT" sz="2400" b="1" dirty="0" err="1">
                <a:latin typeface="Times New Roman" panose="02020603050405020304" pitchFamily="18" charset="0"/>
                <a:cs typeface="Times New Roman" panose="02020603050405020304" pitchFamily="18" charset="0"/>
              </a:rPr>
              <a:t>us</a:t>
            </a:r>
            <a:r>
              <a:rPr lang="lt-LT" sz="2400" b="1" dirty="0">
                <a:latin typeface="Times New Roman" panose="02020603050405020304" pitchFamily="18" charset="0"/>
                <a:cs typeface="Times New Roman" panose="02020603050405020304" pitchFamily="18" charset="0"/>
              </a:rPr>
              <a:t>) ar rekonstruojant, remontuojant turimus pastatus, patalpas </a:t>
            </a:r>
            <a:r>
              <a:rPr lang="lt-LT" sz="2400" dirty="0">
                <a:latin typeface="Times New Roman" panose="02020603050405020304" pitchFamily="18" charset="0"/>
                <a:cs typeface="Times New Roman" panose="02020603050405020304" pitchFamily="18" charset="0"/>
              </a:rPr>
              <a:t>tinkamus socialinio būsto veiklai.</a:t>
            </a:r>
          </a:p>
        </p:txBody>
      </p:sp>
      <p:sp>
        <p:nvSpPr>
          <p:cNvPr id="5" name="Text Placeholder 2">
            <a:extLst>
              <a:ext uri="{FF2B5EF4-FFF2-40B4-BE49-F238E27FC236}">
                <a16:creationId xmlns:a16="http://schemas.microsoft.com/office/drawing/2014/main" id="{DEA4A71A-A93D-14D5-A309-2D574E17CAEA}"/>
              </a:ext>
            </a:extLst>
          </p:cNvPr>
          <p:cNvSpPr txBox="1">
            <a:spLocks/>
          </p:cNvSpPr>
          <p:nvPr/>
        </p:nvSpPr>
        <p:spPr>
          <a:xfrm>
            <a:off x="2424260" y="519156"/>
            <a:ext cx="7343480" cy="791170"/>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ENERGINIS NAUDINGUMAS</a:t>
            </a: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4532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BBB4F-2D6E-FBB7-AF73-501F25A7B65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2268026-BA93-3DB0-1086-9BB7694DCAA2}"/>
              </a:ext>
            </a:extLst>
          </p:cNvPr>
          <p:cNvSpPr>
            <a:spLocks noGrp="1"/>
          </p:cNvSpPr>
          <p:nvPr>
            <p:ph type="body" sz="quarter" idx="13"/>
          </p:nvPr>
        </p:nvSpPr>
        <p:spPr>
          <a:xfrm>
            <a:off x="619812" y="1687398"/>
            <a:ext cx="10952376" cy="4524865"/>
          </a:xfrm>
        </p:spPr>
        <p:txBody>
          <a:bodyPr/>
          <a:lstStyle/>
          <a:p>
            <a:pPr algn="just">
              <a:spcAft>
                <a:spcPts val="600"/>
              </a:spcAft>
            </a:pPr>
            <a:r>
              <a:rPr lang="lt-LT" sz="2200" dirty="0">
                <a:latin typeface="Times New Roman" panose="02020603050405020304" pitchFamily="18" charset="0"/>
                <a:cs typeface="Times New Roman" panose="02020603050405020304" pitchFamily="18" charset="0"/>
              </a:rPr>
              <a:t>Socialinį būstą </a:t>
            </a:r>
            <a:r>
              <a:rPr lang="lt-LT" sz="2200" b="1" dirty="0">
                <a:latin typeface="Times New Roman" panose="02020603050405020304" pitchFamily="18" charset="0"/>
                <a:cs typeface="Times New Roman" panose="02020603050405020304" pitchFamily="18" charset="0"/>
              </a:rPr>
              <a:t>statant, rekonstruojant, remontuojant ir pritaikant būsto paskirčiai esamus pastatus ar jų dalis</a:t>
            </a:r>
            <a:r>
              <a:rPr lang="lt-LT" sz="2200" dirty="0">
                <a:latin typeface="Times New Roman" panose="02020603050405020304" pitchFamily="18" charset="0"/>
                <a:cs typeface="Times New Roman" panose="02020603050405020304" pitchFamily="18" charset="0"/>
              </a:rPr>
              <a:t>, reikalavimai </a:t>
            </a:r>
            <a:r>
              <a:rPr lang="lt-LT" sz="2200" b="1" dirty="0">
                <a:latin typeface="Times New Roman" panose="02020603050405020304" pitchFamily="18" charset="0"/>
                <a:cs typeface="Times New Roman" panose="02020603050405020304" pitchFamily="18" charset="0"/>
              </a:rPr>
              <a:t>dėl energinio naudingumo</a:t>
            </a:r>
            <a:r>
              <a:rPr lang="lt-LT" sz="2200" dirty="0">
                <a:latin typeface="Times New Roman" panose="02020603050405020304" pitchFamily="18" charset="0"/>
                <a:cs typeface="Times New Roman" panose="02020603050405020304" pitchFamily="18" charset="0"/>
              </a:rPr>
              <a:t>, taikomi tokie, kokie reglamentuoti LR Statybos įstatyme ir STR 2.01.02:2016 „Pastatų energinio naudingumo projektavimas ir sertifikavimas“ (su visais pakeitimais). </a:t>
            </a:r>
          </a:p>
          <a:p>
            <a:pPr algn="just">
              <a:spcAft>
                <a:spcPts val="600"/>
              </a:spcAft>
            </a:pPr>
            <a:endParaRPr lang="lt-LT" sz="2200" dirty="0">
              <a:latin typeface="Times New Roman" panose="02020603050405020304" pitchFamily="18" charset="0"/>
              <a:cs typeface="Times New Roman" panose="02020603050405020304" pitchFamily="18" charset="0"/>
            </a:endParaRPr>
          </a:p>
          <a:p>
            <a:pPr algn="just">
              <a:spcAft>
                <a:spcPts val="600"/>
              </a:spcAft>
            </a:pPr>
            <a:r>
              <a:rPr lang="lt-LT" sz="2200" dirty="0">
                <a:latin typeface="Times New Roman" panose="02020603050405020304" pitchFamily="18" charset="0"/>
                <a:cs typeface="Times New Roman" panose="02020603050405020304" pitchFamily="18" charset="0"/>
              </a:rPr>
              <a:t>Atkreipiame dėmesį, kad Gairių 3 priede taip pat nustatyta:</a:t>
            </a:r>
          </a:p>
          <a:p>
            <a:pPr marL="342900" indent="-342900" algn="just">
              <a:buFontTx/>
              <a:buChar char="-"/>
            </a:pPr>
            <a:r>
              <a:rPr lang="lt-LT" sz="2200" dirty="0">
                <a:latin typeface="Times New Roman" panose="02020603050405020304" pitchFamily="18" charset="0"/>
                <a:cs typeface="Times New Roman" panose="02020603050405020304" pitchFamily="18" charset="0"/>
              </a:rPr>
              <a:t>kuriant ar modernizuojant infrastruktūrą, turi būti vadovaujamasi aplinkos apsaugą ir statybas reglamentuojančiais įstatymais ir juos įgyvendinančiais teisės aktais, </a:t>
            </a:r>
          </a:p>
          <a:p>
            <a:pPr marL="342900" indent="-342900" algn="just">
              <a:buFontTx/>
              <a:buChar char="-"/>
            </a:pPr>
            <a:r>
              <a:rPr lang="lt-LT" sz="2200" dirty="0">
                <a:latin typeface="Times New Roman" panose="02020603050405020304" pitchFamily="18" charset="0"/>
                <a:cs typeface="Times New Roman" panose="02020603050405020304" pitchFamily="18" charset="0"/>
              </a:rPr>
              <a:t>turi būti užtikrinta, kad infrastruktūra atitiks teisės aktų reikalavimus, susijusius su šiltnamio efektą sukeliančių dujų emisija, </a:t>
            </a:r>
          </a:p>
          <a:p>
            <a:pPr marL="342900" indent="-342900" algn="just">
              <a:spcAft>
                <a:spcPts val="600"/>
              </a:spcAft>
              <a:buFontTx/>
              <a:buChar char="-"/>
            </a:pPr>
            <a:r>
              <a:rPr lang="lt-LT" sz="2200" dirty="0">
                <a:latin typeface="Times New Roman" panose="02020603050405020304" pitchFamily="18" charset="0"/>
                <a:cs typeface="Times New Roman" panose="02020603050405020304" pitchFamily="18" charset="0"/>
              </a:rPr>
              <a:t>kuriant naują infrastruktūrą turi būti vadovaujamasi beveik energijos nenaudojančių pastatų projektavimo, statybos ir eksploatavimo (</a:t>
            </a:r>
            <a:r>
              <a:rPr lang="lt-LT" sz="2200" i="1" dirty="0">
                <a:latin typeface="Times New Roman" panose="02020603050405020304" pitchFamily="18" charset="0"/>
                <a:cs typeface="Times New Roman" panose="02020603050405020304" pitchFamily="18" charset="0"/>
              </a:rPr>
              <a:t>angl. </a:t>
            </a:r>
            <a:r>
              <a:rPr lang="lt-LT" sz="2200" i="1" dirty="0" err="1">
                <a:latin typeface="Times New Roman" panose="02020603050405020304" pitchFamily="18" charset="0"/>
                <a:cs typeface="Times New Roman" panose="02020603050405020304" pitchFamily="18" charset="0"/>
              </a:rPr>
              <a:t>Nearly</a:t>
            </a:r>
            <a:r>
              <a:rPr lang="lt-LT" sz="2200" i="1" dirty="0">
                <a:latin typeface="Times New Roman" panose="02020603050405020304" pitchFamily="18" charset="0"/>
                <a:cs typeface="Times New Roman" panose="02020603050405020304" pitchFamily="18" charset="0"/>
              </a:rPr>
              <a:t> </a:t>
            </a:r>
            <a:r>
              <a:rPr lang="lt-LT" sz="2200" i="1" dirty="0" err="1">
                <a:latin typeface="Times New Roman" panose="02020603050405020304" pitchFamily="18" charset="0"/>
                <a:cs typeface="Times New Roman" panose="02020603050405020304" pitchFamily="18" charset="0"/>
              </a:rPr>
              <a:t>Zero</a:t>
            </a:r>
            <a:r>
              <a:rPr lang="lt-LT" sz="2200" i="1" dirty="0">
                <a:latin typeface="Times New Roman" panose="02020603050405020304" pitchFamily="18" charset="0"/>
                <a:cs typeface="Times New Roman" panose="02020603050405020304" pitchFamily="18" charset="0"/>
              </a:rPr>
              <a:t> </a:t>
            </a:r>
            <a:r>
              <a:rPr lang="lt-LT" sz="2200" i="1" dirty="0" err="1">
                <a:latin typeface="Times New Roman" panose="02020603050405020304" pitchFamily="18" charset="0"/>
                <a:cs typeface="Times New Roman" panose="02020603050405020304" pitchFamily="18" charset="0"/>
              </a:rPr>
              <a:t>Energy</a:t>
            </a:r>
            <a:r>
              <a:rPr lang="lt-LT" sz="2200" i="1" dirty="0">
                <a:latin typeface="Times New Roman" panose="02020603050405020304" pitchFamily="18" charset="0"/>
                <a:cs typeface="Times New Roman" panose="02020603050405020304" pitchFamily="18" charset="0"/>
              </a:rPr>
              <a:t> </a:t>
            </a:r>
            <a:r>
              <a:rPr lang="lt-LT" sz="2200" i="1" dirty="0" err="1">
                <a:latin typeface="Times New Roman" panose="02020603050405020304" pitchFamily="18" charset="0"/>
                <a:cs typeface="Times New Roman" panose="02020603050405020304" pitchFamily="18" charset="0"/>
              </a:rPr>
              <a:t>Building</a:t>
            </a:r>
            <a:r>
              <a:rPr lang="lt-LT" sz="2200" i="1" dirty="0">
                <a:latin typeface="Times New Roman" panose="02020603050405020304" pitchFamily="18" charset="0"/>
                <a:cs typeface="Times New Roman" panose="02020603050405020304" pitchFamily="18" charset="0"/>
              </a:rPr>
              <a:t>, NZEB</a:t>
            </a:r>
            <a:r>
              <a:rPr lang="lt-LT" sz="2200" dirty="0">
                <a:latin typeface="Times New Roman" panose="02020603050405020304" pitchFamily="18" charset="0"/>
                <a:cs typeface="Times New Roman" panose="02020603050405020304" pitchFamily="18" charset="0"/>
              </a:rPr>
              <a:t>) standartu, kuris skelbiamas internete (</a:t>
            </a:r>
            <a:r>
              <a:rPr lang="lt-LT" sz="2200" dirty="0">
                <a:latin typeface="Times New Roman" panose="02020603050405020304" pitchFamily="18" charset="0"/>
                <a:cs typeface="Times New Roman" panose="02020603050405020304" pitchFamily="18" charset="0"/>
                <a:hlinkClick r:id="rId3"/>
              </a:rPr>
              <a:t>https://energy.ec.europa.eu/topics/energy-efficiency/energy-efficient-buildings/nearly-zero-energy-buildings_en#documents</a:t>
            </a:r>
            <a:r>
              <a:rPr lang="lt-LT" sz="2200" dirty="0">
                <a:latin typeface="Times New Roman" panose="02020603050405020304" pitchFamily="18" charset="0"/>
                <a:cs typeface="Times New Roman" panose="02020603050405020304" pitchFamily="18" charset="0"/>
              </a:rPr>
              <a:t>)</a:t>
            </a:r>
          </a:p>
        </p:txBody>
      </p:sp>
      <p:sp>
        <p:nvSpPr>
          <p:cNvPr id="5" name="Text Placeholder 2">
            <a:extLst>
              <a:ext uri="{FF2B5EF4-FFF2-40B4-BE49-F238E27FC236}">
                <a16:creationId xmlns:a16="http://schemas.microsoft.com/office/drawing/2014/main" id="{0E2D0EF9-DCC9-A4FE-4F01-7BBA46EA0CB8}"/>
              </a:ext>
            </a:extLst>
          </p:cNvPr>
          <p:cNvSpPr txBox="1">
            <a:spLocks/>
          </p:cNvSpPr>
          <p:nvPr/>
        </p:nvSpPr>
        <p:spPr>
          <a:xfrm>
            <a:off x="2667786" y="330619"/>
            <a:ext cx="6146276" cy="114938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Kiti reikalavimai</a:t>
            </a: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1822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A91182-D25B-C55E-6F1F-CE70B06137FF}"/>
              </a:ext>
            </a:extLst>
          </p:cNvPr>
          <p:cNvSpPr>
            <a:spLocks noGrp="1"/>
          </p:cNvSpPr>
          <p:nvPr>
            <p:ph type="body" sz="quarter" idx="10"/>
          </p:nvPr>
        </p:nvSpPr>
        <p:spPr>
          <a:xfrm>
            <a:off x="876852" y="1727201"/>
            <a:ext cx="10037191" cy="3271520"/>
          </a:xfrm>
        </p:spPr>
        <p:txBody>
          <a:bodyPr/>
          <a:lstStyle/>
          <a:p>
            <a:pPr marL="285750" indent="-285750">
              <a:buFont typeface="Wingdings" panose="05000000000000000000" pitchFamily="2" charset="2"/>
              <a:buChar char="§"/>
            </a:pPr>
            <a:r>
              <a:rPr lang="lt-LT" sz="2400" b="1" dirty="0">
                <a:latin typeface="Times New Roman" panose="02020603050405020304" pitchFamily="18" charset="0"/>
                <a:cs typeface="Times New Roman" panose="02020603050405020304" pitchFamily="18" charset="0"/>
              </a:rPr>
              <a:t>PĮP – </a:t>
            </a:r>
            <a:r>
              <a:rPr lang="lt-LT" sz="2400" dirty="0">
                <a:latin typeface="Times New Roman" panose="02020603050405020304" pitchFamily="18" charset="0"/>
                <a:cs typeface="Times New Roman" panose="02020603050405020304" pitchFamily="18" charset="0"/>
              </a:rPr>
              <a:t>Projekto įgyvendinimo planas </a:t>
            </a:r>
          </a:p>
          <a:p>
            <a:pPr marL="285750" indent="-285750">
              <a:buFont typeface="Wingdings" panose="05000000000000000000" pitchFamily="2" charset="2"/>
              <a:buChar char="§"/>
            </a:pPr>
            <a:r>
              <a:rPr lang="lt-LT" sz="2400" b="1" dirty="0">
                <a:latin typeface="Times New Roman" panose="02020603050405020304" pitchFamily="18" charset="0"/>
                <a:cs typeface="Times New Roman" panose="02020603050405020304" pitchFamily="18" charset="0"/>
              </a:rPr>
              <a:t>Gairės - </a:t>
            </a:r>
            <a:r>
              <a:rPr lang="lt-LT" sz="2400" dirty="0">
                <a:latin typeface="Times New Roman" panose="02020603050405020304" pitchFamily="18" charset="0"/>
                <a:cs typeface="Times New Roman" panose="02020603050405020304" pitchFamily="18" charset="0"/>
              </a:rPr>
              <a:t>Regioninės pažangos priemonės Nr. 09-003-02-02-11 (RE) „Sumažinti pažeidžiamų visuomenės grupių gerovės teritorinius skirtumus“ finansavimo gairės</a:t>
            </a:r>
          </a:p>
          <a:p>
            <a:pPr marL="285750" indent="-285750">
              <a:buFont typeface="Wingdings" panose="05000000000000000000" pitchFamily="2" charset="2"/>
              <a:buChar char="§"/>
            </a:pPr>
            <a:r>
              <a:rPr lang="lt-LT" sz="2400" b="1" dirty="0">
                <a:latin typeface="Times New Roman" panose="02020603050405020304" pitchFamily="18" charset="0"/>
                <a:cs typeface="Times New Roman" panose="02020603050405020304" pitchFamily="18" charset="0"/>
              </a:rPr>
              <a:t>Gairių 3 priedas – </a:t>
            </a:r>
            <a:r>
              <a:rPr lang="lt-LT" sz="2400" dirty="0">
                <a:latin typeface="Times New Roman" panose="02020603050405020304" pitchFamily="18" charset="0"/>
                <a:cs typeface="Times New Roman" panose="02020603050405020304" pitchFamily="18" charset="0"/>
              </a:rPr>
              <a:t>Projekto atitikties reikšmingos žalos nedarymo horizontaliajam principui vertinimo reikalavimų aprašas</a:t>
            </a:r>
          </a:p>
          <a:p>
            <a:pPr marL="285750" indent="-285750">
              <a:buFont typeface="Wingdings" panose="05000000000000000000" pitchFamily="2" charset="2"/>
              <a:buChar char="§"/>
            </a:pPr>
            <a:endParaRPr lang="lt-LT" sz="2000" b="1" dirty="0">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a16="http://schemas.microsoft.com/office/drawing/2014/main" id="{3223CF16-6473-6CB1-2191-A3B5D41742E5}"/>
              </a:ext>
            </a:extLst>
          </p:cNvPr>
          <p:cNvSpPr>
            <a:spLocks noGrp="1"/>
          </p:cNvSpPr>
          <p:nvPr>
            <p:ph type="body" sz="quarter" idx="13"/>
          </p:nvPr>
        </p:nvSpPr>
        <p:spPr>
          <a:xfrm>
            <a:off x="1277957" y="607358"/>
            <a:ext cx="10664327" cy="1251922"/>
          </a:xfrm>
        </p:spPr>
        <p:txBody>
          <a:bodyPr/>
          <a:lstStyle/>
          <a:p>
            <a:pPr algn="ctr"/>
            <a:r>
              <a:rPr lang="lt-LT" b="1" dirty="0">
                <a:latin typeface="Times New Roman" panose="02020603050405020304" pitchFamily="18" charset="0"/>
                <a:cs typeface="Times New Roman" panose="02020603050405020304" pitchFamily="18" charset="0"/>
              </a:rPr>
              <a:t>NAUDOJAMI SUTRUMPINIMAI</a:t>
            </a:r>
          </a:p>
          <a:p>
            <a:pPr algn="ctr"/>
            <a:endParaRPr lang="x-none"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1794FBC-407D-F2DF-9CD1-3A849B992585}"/>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Centrinė</a:t>
            </a:r>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projektų valdymo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24793725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3DDB-A96D-008A-0805-5DBA5C59D1AE}"/>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86937C-268C-EBF6-7361-4737371104A2}"/>
              </a:ext>
            </a:extLst>
          </p:cNvPr>
          <p:cNvSpPr>
            <a:spLocks noGrp="1"/>
          </p:cNvSpPr>
          <p:nvPr>
            <p:ph type="body" sz="quarter" idx="13"/>
          </p:nvPr>
        </p:nvSpPr>
        <p:spPr>
          <a:xfrm>
            <a:off x="1017440" y="2307410"/>
            <a:ext cx="10157120" cy="3339246"/>
          </a:xfrm>
        </p:spPr>
        <p:txBody>
          <a:bodyPr/>
          <a:lstStyle/>
          <a:p>
            <a:pPr algn="just"/>
            <a:r>
              <a:rPr lang="lt-LT" sz="2400" dirty="0">
                <a:latin typeface="Times New Roman" panose="02020603050405020304" pitchFamily="18" charset="0"/>
                <a:cs typeface="Times New Roman" panose="02020603050405020304" pitchFamily="18" charset="0"/>
              </a:rPr>
              <a:t>PĮP 3 dalies „Projekto inicijavimas“ skiltyje „</a:t>
            </a:r>
            <a:r>
              <a:rPr lang="lt-LT" sz="2400" b="1" dirty="0">
                <a:latin typeface="Times New Roman" panose="02020603050405020304" pitchFamily="18" charset="0"/>
                <a:cs typeface="Times New Roman" panose="02020603050405020304" pitchFamily="18" charset="0"/>
              </a:rPr>
              <a:t>Galimi teisiniai apribojimai</a:t>
            </a:r>
            <a:r>
              <a:rPr lang="lt-LT" sz="2400" dirty="0">
                <a:latin typeface="Times New Roman" panose="02020603050405020304" pitchFamily="18" charset="0"/>
                <a:cs typeface="Times New Roman" panose="02020603050405020304" pitchFamily="18" charset="0"/>
              </a:rPr>
              <a:t>“ turi būti pateikiamas patvirtinimas:</a:t>
            </a:r>
          </a:p>
          <a:p>
            <a:pPr marL="342900" indent="-342900" algn="just">
              <a:buFontTx/>
              <a:buChar char="-"/>
            </a:pPr>
            <a:r>
              <a:rPr lang="lt-LT" sz="2400" dirty="0">
                <a:latin typeface="Times New Roman" panose="02020603050405020304" pitchFamily="18" charset="0"/>
                <a:cs typeface="Times New Roman" panose="02020603050405020304" pitchFamily="18" charset="0"/>
              </a:rPr>
              <a:t>pirkti gyvenamosios paskirties nekilnojamąjį turtą;</a:t>
            </a:r>
          </a:p>
          <a:p>
            <a:pPr marL="342900" indent="-342900" algn="just">
              <a:buFontTx/>
              <a:buChar char="-"/>
            </a:pPr>
            <a:r>
              <a:rPr lang="lt-LT" sz="2400" dirty="0">
                <a:latin typeface="Times New Roman" panose="02020603050405020304" pitchFamily="18" charset="0"/>
                <a:cs typeface="Times New Roman" panose="02020603050405020304" pitchFamily="18" charset="0"/>
              </a:rPr>
              <a:t>laikytis Gairių 3 priedo „Projekto atitikties reikšmingos žalos nedarymo horizontaliajam principui vertinimo reikalavimų aprašas“ 1.8 punkte nustatytų reikalavimų dėl energinio naudingumo klasės;</a:t>
            </a:r>
          </a:p>
          <a:p>
            <a:pPr marL="342900" indent="-342900" algn="just">
              <a:buFontTx/>
              <a:buChar char="-"/>
            </a:pPr>
            <a:r>
              <a:rPr lang="lt-LT" sz="2400" dirty="0">
                <a:latin typeface="Times New Roman" panose="02020603050405020304" pitchFamily="18" charset="0"/>
                <a:cs typeface="Times New Roman" panose="02020603050405020304" pitchFamily="18" charset="0"/>
              </a:rPr>
              <a:t>priemonės lėšomis finansuoti būstai projekto įgyvendinimo metu ir 5 (penkerius) metus po projekto įgyvendinimo pabaigos </a:t>
            </a:r>
            <a:r>
              <a:rPr lang="lt-LT" sz="2400" b="1" dirty="0">
                <a:latin typeface="Times New Roman" panose="02020603050405020304" pitchFamily="18" charset="0"/>
                <a:cs typeface="Times New Roman" panose="02020603050405020304" pitchFamily="18" charset="0"/>
              </a:rPr>
              <a:t>nepertraukiamai</a:t>
            </a:r>
            <a:r>
              <a:rPr lang="lt-LT" sz="2400" dirty="0">
                <a:latin typeface="Times New Roman" panose="02020603050405020304" pitchFamily="18" charset="0"/>
                <a:cs typeface="Times New Roman" panose="02020603050405020304" pitchFamily="18" charset="0"/>
              </a:rPr>
              <a:t> bus socialinio būsto fondo sąraše (</a:t>
            </a:r>
            <a:r>
              <a:rPr lang="lt-LT" sz="2400" i="1" dirty="0">
                <a:latin typeface="Times New Roman" panose="02020603050405020304" pitchFamily="18" charset="0"/>
                <a:cs typeface="Times New Roman" panose="02020603050405020304" pitchFamily="18" charset="0"/>
              </a:rPr>
              <a:t>taikoma visais atvejais</a:t>
            </a:r>
            <a:r>
              <a:rPr lang="lt-LT" sz="2400" dirty="0">
                <a:latin typeface="Times New Roman" panose="02020603050405020304" pitchFamily="18" charset="0"/>
                <a:cs typeface="Times New Roman" panose="02020603050405020304" pitchFamily="18" charset="0"/>
              </a:rPr>
              <a:t>).</a:t>
            </a:r>
          </a:p>
        </p:txBody>
      </p:sp>
      <p:sp>
        <p:nvSpPr>
          <p:cNvPr id="5" name="Text Placeholder 2">
            <a:extLst>
              <a:ext uri="{FF2B5EF4-FFF2-40B4-BE49-F238E27FC236}">
                <a16:creationId xmlns:a16="http://schemas.microsoft.com/office/drawing/2014/main" id="{134D661D-A0A2-66A2-95CA-3DCA90C3B0B6}"/>
              </a:ext>
            </a:extLst>
          </p:cNvPr>
          <p:cNvSpPr txBox="1">
            <a:spLocks/>
          </p:cNvSpPr>
          <p:nvPr/>
        </p:nvSpPr>
        <p:spPr>
          <a:xfrm>
            <a:off x="2994581" y="436327"/>
            <a:ext cx="6202837" cy="115410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teisiniai apribojimai</a:t>
            </a:r>
          </a:p>
        </p:txBody>
      </p:sp>
    </p:spTree>
    <p:extLst>
      <p:ext uri="{BB962C8B-B14F-4D97-AF65-F5344CB8AC3E}">
        <p14:creationId xmlns:p14="http://schemas.microsoft.com/office/powerpoint/2010/main" val="27867234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EA605-E419-61D7-D3B6-23D97EF604A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B602E9-4875-C6E6-4F57-4B1087820319}"/>
              </a:ext>
            </a:extLst>
          </p:cNvPr>
          <p:cNvSpPr>
            <a:spLocks noGrp="1"/>
          </p:cNvSpPr>
          <p:nvPr>
            <p:ph type="body" sz="quarter" idx="13"/>
          </p:nvPr>
        </p:nvSpPr>
        <p:spPr>
          <a:xfrm>
            <a:off x="746910" y="1779509"/>
            <a:ext cx="10698179" cy="4583584"/>
          </a:xfrm>
        </p:spPr>
        <p:txBody>
          <a:bodyPr/>
          <a:lstStyle/>
          <a:p>
            <a:pPr algn="just"/>
            <a:r>
              <a:rPr lang="lt-LT" sz="2400" dirty="0">
                <a:latin typeface="Times New Roman" panose="02020603050405020304" pitchFamily="18" charset="0"/>
                <a:cs typeface="Times New Roman" panose="02020603050405020304" pitchFamily="18" charset="0"/>
              </a:rPr>
              <a:t>Projektuose turi būti numatytos priemonės sukurtos ar modernizuotos infrastruktūros prieinamumo visiems reikalavimo vykdymui užtikrinti. </a:t>
            </a:r>
          </a:p>
          <a:p>
            <a:pPr algn="just"/>
            <a:r>
              <a:rPr lang="lt-LT" sz="2400" dirty="0">
                <a:latin typeface="Times New Roman" panose="02020603050405020304" pitchFamily="18" charset="0"/>
                <a:cs typeface="Times New Roman" panose="02020603050405020304" pitchFamily="18" charset="0"/>
              </a:rPr>
              <a:t>Visi investicijas gavę infrastruktūros objektai, </a:t>
            </a:r>
            <a:r>
              <a:rPr lang="lt-LT" sz="2400" i="1" dirty="0">
                <a:latin typeface="Times New Roman" panose="02020603050405020304" pitchFamily="18" charset="0"/>
                <a:cs typeface="Times New Roman" panose="02020603050405020304" pitchFamily="18" charset="0"/>
              </a:rPr>
              <a:t>išskyrus įsigyjamus ir (ar) rekonstruojamus (remontuojamus) gyvenamuosius namus ir butus</a:t>
            </a:r>
            <a:r>
              <a:rPr lang="lt-LT" sz="2400" dirty="0">
                <a:latin typeface="Times New Roman" panose="02020603050405020304" pitchFamily="18" charset="0"/>
                <a:cs typeface="Times New Roman" panose="02020603050405020304" pitchFamily="18" charset="0"/>
              </a:rPr>
              <a:t>, turi būti pritaikyti asmenų, turinčių judėjimo negalią, poreikiams, laikantis STR 2.03.01:2019 „Statinių prieinamumas“ ir (ar) kituose norminiuose statybos techniniuose dokumentuose nustatytų reikalavimų.</a:t>
            </a:r>
          </a:p>
          <a:p>
            <a:pPr algn="just"/>
            <a:r>
              <a:rPr lang="lt-LT" sz="2400" b="1" dirty="0">
                <a:latin typeface="Times New Roman" panose="02020603050405020304" pitchFamily="18" charset="0"/>
                <a:cs typeface="Times New Roman" panose="02020603050405020304" pitchFamily="18" charset="0"/>
              </a:rPr>
              <a:t>Finansuojami socialinio būsto paskirties gyvenamieji namai (pagal poreikį – su priklausiniais) ir butai turi būti visiškai pritaikyti asmenų, kurie juose gyvens, poreikiams. </a:t>
            </a:r>
          </a:p>
          <a:p>
            <a:pPr algn="just"/>
            <a:endParaRPr lang="lt-LT" sz="2400" b="1" dirty="0">
              <a:latin typeface="Times New Roman" panose="02020603050405020304" pitchFamily="18" charset="0"/>
              <a:cs typeface="Times New Roman" panose="02020603050405020304" pitchFamily="18" charset="0"/>
            </a:endParaRPr>
          </a:p>
          <a:p>
            <a:pPr algn="just"/>
            <a:r>
              <a:rPr lang="lt-LT" sz="2400" b="1" dirty="0">
                <a:solidFill>
                  <a:srgbClr val="FF0000"/>
                </a:solidFill>
                <a:latin typeface="Times New Roman" panose="02020603050405020304" pitchFamily="18" charset="0"/>
                <a:cs typeface="Times New Roman" panose="02020603050405020304" pitchFamily="18" charset="0"/>
              </a:rPr>
              <a:t>SVARBU</a:t>
            </a:r>
            <a:r>
              <a:rPr lang="en-US" sz="2400" b="1" dirty="0">
                <a:solidFill>
                  <a:srgbClr val="FF0000"/>
                </a:solidFill>
                <a:latin typeface="Times New Roman" panose="02020603050405020304" pitchFamily="18" charset="0"/>
                <a:cs typeface="Times New Roman" panose="02020603050405020304" pitchFamily="18" charset="0"/>
              </a:rPr>
              <a:t>!</a:t>
            </a:r>
            <a:r>
              <a:rPr lang="lt-LT" sz="2400" b="1"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PĮP 11 dalyje „Horizontalieji principai“ turi būti nurodyta, kaip planuojama pritaikyti įkuriamus socialinius būstus tikslinės grupės poreikiams. </a:t>
            </a:r>
          </a:p>
          <a:p>
            <a:pPr algn="just"/>
            <a:endParaRPr lang="lt-LT" sz="2400" dirty="0">
              <a:latin typeface="Times New Roman" panose="02020603050405020304" pitchFamily="18" charset="0"/>
              <a:cs typeface="Times New Roman" panose="02020603050405020304" pitchFamily="18" charset="0"/>
            </a:endParaRPr>
          </a:p>
          <a:p>
            <a:pPr algn="just"/>
            <a:endParaRPr lang="lt-LT" sz="2400" b="1" dirty="0">
              <a:latin typeface="Times New Roman" panose="02020603050405020304" pitchFamily="18" charset="0"/>
              <a:cs typeface="Times New Roman" panose="02020603050405020304" pitchFamily="18" charset="0"/>
            </a:endParaRPr>
          </a:p>
          <a:p>
            <a:pPr algn="just"/>
            <a:endParaRPr lang="lt-LT" sz="2400" b="1"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68441251-0D2D-D7AA-92DA-546D01B65AA2}"/>
              </a:ext>
            </a:extLst>
          </p:cNvPr>
          <p:cNvSpPr txBox="1">
            <a:spLocks/>
          </p:cNvSpPr>
          <p:nvPr/>
        </p:nvSpPr>
        <p:spPr>
          <a:xfrm>
            <a:off x="2947448" y="387180"/>
            <a:ext cx="6297104" cy="1149389"/>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 </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Horizontalieji principai</a:t>
            </a:r>
          </a:p>
        </p:txBody>
      </p:sp>
    </p:spTree>
    <p:extLst>
      <p:ext uri="{BB962C8B-B14F-4D97-AF65-F5344CB8AC3E}">
        <p14:creationId xmlns:p14="http://schemas.microsoft.com/office/powerpoint/2010/main" val="2583253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67E12-4C37-E79D-95BD-EE569AB3057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A275B80-EAB8-E21E-8045-5D102D938E9E}"/>
              </a:ext>
            </a:extLst>
          </p:cNvPr>
          <p:cNvSpPr>
            <a:spLocks noGrp="1"/>
          </p:cNvSpPr>
          <p:nvPr>
            <p:ph type="body" sz="quarter" idx="13"/>
          </p:nvPr>
        </p:nvSpPr>
        <p:spPr>
          <a:xfrm>
            <a:off x="968440" y="1938485"/>
            <a:ext cx="10255119" cy="3595049"/>
          </a:xfrm>
        </p:spPr>
        <p:txBody>
          <a:bodyPr/>
          <a:lstStyle/>
          <a:p>
            <a:pPr algn="just"/>
            <a:r>
              <a:rPr lang="lt-LT" sz="2400" b="1" dirty="0">
                <a:solidFill>
                  <a:srgbClr val="FF0000"/>
                </a:solidFill>
                <a:latin typeface="Times New Roman" panose="02020603050405020304" pitchFamily="18" charset="0"/>
                <a:cs typeface="Times New Roman" panose="02020603050405020304" pitchFamily="18" charset="0"/>
              </a:rPr>
              <a:t>SVARBU</a:t>
            </a:r>
            <a:r>
              <a:rPr lang="en-US" sz="2400" b="1" dirty="0">
                <a:solidFill>
                  <a:srgbClr val="FF0000"/>
                </a:solidFill>
                <a:latin typeface="Times New Roman" panose="02020603050405020304" pitchFamily="18" charset="0"/>
                <a:cs typeface="Times New Roman" panose="02020603050405020304" pitchFamily="18" charset="0"/>
              </a:rPr>
              <a:t>!!!</a:t>
            </a:r>
            <a:endParaRPr lang="lt-LT" sz="2400" b="1" dirty="0">
              <a:solidFill>
                <a:srgbClr val="FF0000"/>
              </a:solidFill>
              <a:latin typeface="Times New Roman" panose="02020603050405020304" pitchFamily="18" charset="0"/>
              <a:cs typeface="Times New Roman" panose="02020603050405020304" pitchFamily="18" charset="0"/>
            </a:endParaRPr>
          </a:p>
          <a:p>
            <a:pPr algn="just">
              <a:lnSpc>
                <a:spcPct val="100000"/>
              </a:lnSpc>
            </a:pPr>
            <a:r>
              <a:rPr lang="lt-LT" sz="2400" dirty="0">
                <a:latin typeface="Times New Roman" panose="02020603050405020304" pitchFamily="18" charset="0"/>
                <a:cs typeface="Times New Roman" panose="02020603050405020304" pitchFamily="18" charset="0"/>
              </a:rPr>
              <a:t>Rekomenduojame gausioms šeimoms nepirkti butų viršutiniuose daugiabučių gyvenamųjų pastatų aukštuose, kur nėra įrengtas liftas, kad nekiltų sunkumų su vaikų vežimėlių užnešimu iki buto.</a:t>
            </a:r>
          </a:p>
          <a:p>
            <a:pPr algn="just">
              <a:lnSpc>
                <a:spcPct val="100000"/>
              </a:lnSpc>
            </a:pPr>
            <a:r>
              <a:rPr lang="lt-LT" sz="2400" dirty="0">
                <a:latin typeface="Times New Roman" panose="02020603050405020304" pitchFamily="18" charset="0"/>
                <a:cs typeface="Times New Roman" panose="02020603050405020304" pitchFamily="18" charset="0"/>
              </a:rPr>
              <a:t>Kartu atkreipiame dėmesį, kad butai turėtų būti perkami tokiose miesto teritorijose, kur būtų užtikrinama asmenims (šeimoms) galimybė naudotis įsidarbinimo, sveikatos priežiūros, švietimo, vaikų priežiūros, socialinėmis, kultūros ir kitomis jiems reikalingomis viešosiomis ar privačiomis paslaugomis ir pan. </a:t>
            </a:r>
          </a:p>
          <a:p>
            <a:pPr algn="just"/>
            <a:endParaRPr lang="lt-LT" sz="2400" b="1" dirty="0">
              <a:latin typeface="Times New Roman" panose="02020603050405020304" pitchFamily="18" charset="0"/>
              <a:cs typeface="Times New Roman" panose="02020603050405020304" pitchFamily="18" charset="0"/>
            </a:endParaRPr>
          </a:p>
          <a:p>
            <a:pPr algn="just"/>
            <a:endParaRPr lang="lt-LT" sz="2400" b="1"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F28A07ED-C715-4BF8-983C-4BD17445DA3C}"/>
              </a:ext>
            </a:extLst>
          </p:cNvPr>
          <p:cNvSpPr txBox="1">
            <a:spLocks/>
          </p:cNvSpPr>
          <p:nvPr/>
        </p:nvSpPr>
        <p:spPr>
          <a:xfrm>
            <a:off x="2933306" y="368326"/>
            <a:ext cx="6325386" cy="118493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000" cap="small" dirty="0">
                <a:latin typeface="Times New Roman" panose="02020603050405020304" pitchFamily="18" charset="0"/>
                <a:cs typeface="Times New Roman" panose="02020603050405020304" pitchFamily="18" charset="0"/>
              </a:rPr>
              <a:t>Horizontalieji principai</a:t>
            </a:r>
          </a:p>
        </p:txBody>
      </p:sp>
    </p:spTree>
    <p:extLst>
      <p:ext uri="{BB962C8B-B14F-4D97-AF65-F5344CB8AC3E}">
        <p14:creationId xmlns:p14="http://schemas.microsoft.com/office/powerpoint/2010/main" val="3596444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839B4-0445-2AA0-84BF-F50FCA6B7050}"/>
            </a:ext>
          </a:extLst>
        </p:cNvPr>
        <p:cNvGrpSpPr/>
        <p:nvPr/>
      </p:nvGrpSpPr>
      <p:grpSpPr>
        <a:xfrm>
          <a:off x="0" y="0"/>
          <a:ext cx="0" cy="0"/>
          <a:chOff x="0" y="0"/>
          <a:chExt cx="0" cy="0"/>
        </a:xfrm>
      </p:grpSpPr>
      <p:sp>
        <p:nvSpPr>
          <p:cNvPr id="5" name="Text Placeholder 2">
            <a:extLst>
              <a:ext uri="{FF2B5EF4-FFF2-40B4-BE49-F238E27FC236}">
                <a16:creationId xmlns:a16="http://schemas.microsoft.com/office/drawing/2014/main" id="{C3E8E9BF-ACE8-0677-80C8-43886D6910F3}"/>
              </a:ext>
            </a:extLst>
          </p:cNvPr>
          <p:cNvSpPr txBox="1">
            <a:spLocks/>
          </p:cNvSpPr>
          <p:nvPr/>
        </p:nvSpPr>
        <p:spPr>
          <a:xfrm>
            <a:off x="2778688" y="386621"/>
            <a:ext cx="6634622" cy="1107112"/>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spcAft>
                <a:spcPts val="0"/>
              </a:spcAft>
            </a:pPr>
            <a:r>
              <a:rPr lang="lt-LT" sz="1800" cap="all" dirty="0">
                <a:latin typeface="Times New Roman" panose="02020603050405020304" pitchFamily="18" charset="0"/>
                <a:cs typeface="Times New Roman" panose="02020603050405020304" pitchFamily="18" charset="0"/>
              </a:rPr>
              <a:t>IŠLAIDŲ tinkamumo finansuoti reikalavimai</a:t>
            </a:r>
            <a:endParaRPr lang="en-US" sz="1800" cap="all"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E1D0A279-516D-40AD-1A28-8B3AD941E2D2}"/>
              </a:ext>
            </a:extLst>
          </p:cNvPr>
          <p:cNvSpPr/>
          <p:nvPr/>
        </p:nvSpPr>
        <p:spPr>
          <a:xfrm>
            <a:off x="836417" y="1862331"/>
            <a:ext cx="10519163" cy="4124206"/>
          </a:xfrm>
          <a:prstGeom prst="rect">
            <a:avLst/>
          </a:prstGeom>
        </p:spPr>
        <p:txBody>
          <a:bodyPr wrap="square">
            <a:spAutoFit/>
          </a:bodyPr>
          <a:lstStyle/>
          <a:p>
            <a:pPr algn="just">
              <a:spcAft>
                <a:spcPts val="1200"/>
              </a:spcAft>
            </a:pPr>
            <a:r>
              <a:rPr lang="en-US" sz="2200" b="1" spc="40" dirty="0">
                <a:solidFill>
                  <a:srgbClr val="FF0000"/>
                </a:solidFill>
                <a:latin typeface="Times New Roman" panose="02020603050405020304" pitchFamily="18" charset="0"/>
                <a:cs typeface="Times New Roman" panose="02020603050405020304" pitchFamily="18" charset="0"/>
              </a:rPr>
              <a:t>Kei</a:t>
            </a:r>
            <a:r>
              <a:rPr lang="lt-LT" sz="2200" b="1" spc="40" noProof="1">
                <a:solidFill>
                  <a:srgbClr val="FF0000"/>
                </a:solidFill>
                <a:latin typeface="Times New Roman" panose="02020603050405020304" pitchFamily="18" charset="0"/>
                <a:cs typeface="Times New Roman" panose="02020603050405020304" pitchFamily="18" charset="0"/>
              </a:rPr>
              <a:t>čiasi</a:t>
            </a:r>
            <a:r>
              <a:rPr lang="lt-LT" sz="2200" b="1" spc="40" dirty="0">
                <a:solidFill>
                  <a:srgbClr val="FF0000"/>
                </a:solidFill>
                <a:latin typeface="Times New Roman" panose="02020603050405020304" pitchFamily="18" charset="0"/>
                <a:cs typeface="Times New Roman" panose="02020603050405020304" pitchFamily="18" charset="0"/>
              </a:rPr>
              <a:t> požiūris </a:t>
            </a:r>
            <a:r>
              <a:rPr lang="lt-LT" sz="2200" spc="40" dirty="0">
                <a:solidFill>
                  <a:srgbClr val="092E68"/>
                </a:solidFill>
                <a:latin typeface="Times New Roman" panose="02020603050405020304" pitchFamily="18" charset="0"/>
                <a:cs typeface="Times New Roman" panose="02020603050405020304" pitchFamily="18" charset="0"/>
              </a:rPr>
              <a:t>į planuojamo nekilnojamo turto pirkimų išlaidų pagrindimą PĮP rengimo metu ir tinkamų finansuoti išlaidų dydžio nustatymą:</a:t>
            </a:r>
          </a:p>
          <a:p>
            <a:pPr marL="457200" indent="-457200" algn="just">
              <a:spcAft>
                <a:spcPts val="1200"/>
              </a:spcAft>
              <a:buFont typeface="+mj-lt"/>
              <a:buAutoNum type="arabicPeriod"/>
            </a:pPr>
            <a:r>
              <a:rPr lang="lt-LT" sz="2200" spc="40" dirty="0">
                <a:solidFill>
                  <a:srgbClr val="092E68"/>
                </a:solidFill>
                <a:latin typeface="Times New Roman" panose="02020603050405020304" pitchFamily="18" charset="0"/>
                <a:cs typeface="Times New Roman" panose="02020603050405020304" pitchFamily="18" charset="0"/>
              </a:rPr>
              <a:t>Kai planuojama nekilnojamąjį turtą pirkti, išlaidoms pagrįsti su</a:t>
            </a:r>
            <a:r>
              <a:rPr lang="lt-LT" sz="2200" b="1" spc="40" dirty="0">
                <a:solidFill>
                  <a:srgbClr val="092E68"/>
                </a:solidFill>
                <a:latin typeface="Times New Roman" panose="02020603050405020304" pitchFamily="18" charset="0"/>
                <a:cs typeface="Times New Roman" panose="02020603050405020304" pitchFamily="18" charset="0"/>
              </a:rPr>
              <a:t> PĮP galima pateikti internetinių nekilnojamojo turto portalų skelbimų ekranvaizdžius ir nuorodas.</a:t>
            </a:r>
          </a:p>
          <a:p>
            <a:pPr marL="457200" indent="-457200" algn="just">
              <a:spcAft>
                <a:spcPts val="1200"/>
              </a:spcAft>
              <a:buFont typeface="+mj-lt"/>
              <a:buAutoNum type="arabicPeriod"/>
            </a:pPr>
            <a:r>
              <a:rPr lang="lt-LT" sz="2200" spc="40" dirty="0">
                <a:solidFill>
                  <a:srgbClr val="092E68"/>
                </a:solidFill>
                <a:latin typeface="Times New Roman" panose="02020603050405020304" pitchFamily="18" charset="0"/>
                <a:cs typeface="Times New Roman" panose="02020603050405020304" pitchFamily="18" charset="0"/>
              </a:rPr>
              <a:t>Išlaidų tinkamumo rekomendacijų </a:t>
            </a:r>
            <a:r>
              <a:rPr lang="en-US" sz="2200" spc="40" dirty="0">
                <a:solidFill>
                  <a:srgbClr val="092E68"/>
                </a:solidFill>
                <a:latin typeface="Times New Roman" panose="02020603050405020304" pitchFamily="18" charset="0"/>
                <a:cs typeface="Times New Roman" panose="02020603050405020304" pitchFamily="18" charset="0"/>
              </a:rPr>
              <a:t>9.1 punkte numatyta, kad </a:t>
            </a:r>
            <a:r>
              <a:rPr lang="lt-LT" sz="2200" b="1" spc="40" dirty="0">
                <a:solidFill>
                  <a:srgbClr val="092E68"/>
                </a:solidFill>
                <a:latin typeface="Times New Roman" panose="02020603050405020304" pitchFamily="18" charset="0"/>
                <a:cs typeface="Times New Roman" panose="02020603050405020304" pitchFamily="18" charset="0"/>
              </a:rPr>
              <a:t>tinkamos finansuoti nekilnojamojo turto pirkimo išlaidos nustatomos pagal faktinę nekilnojamojo turto pirkimo sandorio vertę, kai nekilnojamojo turto pirkimo sandorio vertė neviršija daugiau kaip 10 procentų rinkos vertės, nustatytos atlikus individualų turto vertinimą,</a:t>
            </a:r>
            <a:r>
              <a:rPr lang="lt-LT" sz="2200" spc="40" dirty="0">
                <a:solidFill>
                  <a:srgbClr val="092E68"/>
                </a:solidFill>
                <a:latin typeface="Times New Roman" panose="02020603050405020304" pitchFamily="18" charset="0"/>
                <a:cs typeface="Times New Roman" panose="02020603050405020304" pitchFamily="18" charset="0"/>
              </a:rPr>
              <a:t> arba tuo atveju, jeigu individualus turto vertinimas neatliktas, nekilnojamojo turto masinio vertinimo metu nustatytos nekilnojamojo turto vidutinės rinkos vertės. </a:t>
            </a:r>
            <a:endParaRPr lang="en-US" sz="2200" b="1" spc="40" dirty="0">
              <a:solidFill>
                <a:srgbClr val="092E6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086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C4DD7-1BA3-7066-EE28-CBAF3DA65B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B8622A-73A6-B27F-23F0-6EE81659A270}"/>
              </a:ext>
            </a:extLst>
          </p:cNvPr>
          <p:cNvSpPr/>
          <p:nvPr/>
        </p:nvSpPr>
        <p:spPr>
          <a:xfrm>
            <a:off x="872266" y="1967651"/>
            <a:ext cx="10447466" cy="3200876"/>
          </a:xfrm>
          <a:prstGeom prst="rect">
            <a:avLst/>
          </a:prstGeom>
        </p:spPr>
        <p:txBody>
          <a:bodyPr wrap="square">
            <a:spAutoFit/>
          </a:bodyPr>
          <a:lstStyle/>
          <a:p>
            <a:pPr marL="432000" algn="just">
              <a:lnSpc>
                <a:spcPct val="80000"/>
              </a:lnSpc>
              <a:spcAft>
                <a:spcPts val="1200"/>
              </a:spcAft>
            </a:pPr>
            <a:r>
              <a:rPr lang="lt-LT" sz="2000" b="1" dirty="0">
                <a:solidFill>
                  <a:srgbClr val="FF0000"/>
                </a:solidFill>
                <a:latin typeface="Times New Roman" panose="02020603050405020304" pitchFamily="18" charset="0"/>
                <a:cs typeface="Times New Roman" panose="02020603050405020304" pitchFamily="18" charset="0"/>
              </a:rPr>
              <a:t>SVARBU</a:t>
            </a:r>
            <a:r>
              <a:rPr lang="en-US" sz="2000" b="1" dirty="0">
                <a:solidFill>
                  <a:srgbClr val="FF0000"/>
                </a:solidFill>
                <a:latin typeface="Times New Roman" panose="02020603050405020304" pitchFamily="18" charset="0"/>
                <a:cs typeface="Times New Roman" panose="02020603050405020304" pitchFamily="18" charset="0"/>
              </a:rPr>
              <a:t>!!!</a:t>
            </a:r>
            <a:endParaRPr lang="lt-LT" sz="2000" b="1" dirty="0">
              <a:solidFill>
                <a:srgbClr val="FF0000"/>
              </a:solidFill>
              <a:latin typeface="Times New Roman" panose="02020603050405020304" pitchFamily="18" charset="0"/>
              <a:cs typeface="Times New Roman" panose="02020603050405020304" pitchFamily="18" charset="0"/>
            </a:endParaRPr>
          </a:p>
          <a:p>
            <a:pPr marL="432000" algn="just">
              <a:spcAft>
                <a:spcPts val="1200"/>
              </a:spcAft>
            </a:pPr>
            <a:r>
              <a:rPr lang="lt-LT" sz="2200" b="1" spc="40" dirty="0">
                <a:solidFill>
                  <a:srgbClr val="092E68"/>
                </a:solidFill>
                <a:latin typeface="Times New Roman" panose="02020603050405020304" pitchFamily="18" charset="0"/>
                <a:cs typeface="Times New Roman" panose="02020603050405020304" pitchFamily="18" charset="0"/>
              </a:rPr>
              <a:t>Tuo atveju, jeigu nekilnojamojo turto pirkimo sandorio vertė daugiau kaip 10 procentų viršija rinkos vertę, </a:t>
            </a:r>
            <a:r>
              <a:rPr lang="lt-LT" sz="2200" spc="40" dirty="0">
                <a:solidFill>
                  <a:srgbClr val="092E68"/>
                </a:solidFill>
                <a:latin typeface="Times New Roman" panose="02020603050405020304" pitchFamily="18" charset="0"/>
                <a:cs typeface="Times New Roman" panose="02020603050405020304" pitchFamily="18" charset="0"/>
              </a:rPr>
              <a:t>nustatytą atlikus individualų turto vertinimą, arba, jeigu individualus turto vertinimas neatliktas, nekilnojamojo turto masinio vertinimo metu nustatytą nekilnojamojo turto vidutinę rinkos vertę, viešai skelbiamą turto vertintojo interneto svetainėje </a:t>
            </a:r>
            <a:r>
              <a:rPr lang="lt-LT" sz="2200" spc="40" dirty="0">
                <a:solidFill>
                  <a:srgbClr val="092E68"/>
                </a:solidFill>
                <a:latin typeface="Times New Roman" panose="02020603050405020304" pitchFamily="18" charset="0"/>
                <a:cs typeface="Times New Roman" panose="02020603050405020304" pitchFamily="18" charset="0"/>
                <a:hlinkClick r:id="rId3"/>
              </a:rPr>
              <a:t>www.registrucentras.lt</a:t>
            </a:r>
            <a:r>
              <a:rPr lang="lt-LT" sz="2200" spc="40" dirty="0">
                <a:solidFill>
                  <a:srgbClr val="092E68"/>
                </a:solidFill>
                <a:latin typeface="Times New Roman" panose="02020603050405020304" pitchFamily="18" charset="0"/>
                <a:cs typeface="Times New Roman" panose="02020603050405020304" pitchFamily="18" charset="0"/>
              </a:rPr>
              <a:t>, </a:t>
            </a:r>
            <a:r>
              <a:rPr lang="lt-LT" sz="2200" b="1" spc="40" dirty="0">
                <a:solidFill>
                  <a:srgbClr val="092E68"/>
                </a:solidFill>
                <a:latin typeface="Times New Roman" panose="02020603050405020304" pitchFamily="18" charset="0"/>
                <a:cs typeface="Times New Roman" panose="02020603050405020304" pitchFamily="18" charset="0"/>
              </a:rPr>
              <a:t>tinkamoms finansuoti nekilnojamo turto pirkimo išlaidoms nustatyti skaičiuotina ta pirkimo sandorio vertės dalis, kuri neviršija daugiau kaip 10 procentų nustatytos rinkos vertės.</a:t>
            </a:r>
            <a:endParaRPr lang="en-US" sz="2200" b="1" spc="40" dirty="0">
              <a:solidFill>
                <a:srgbClr val="092E68"/>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786539B-3878-91C1-745A-F9560F1ADBB9}"/>
              </a:ext>
            </a:extLst>
          </p:cNvPr>
          <p:cNvPicPr>
            <a:picLocks noChangeAspect="1"/>
          </p:cNvPicPr>
          <p:nvPr/>
        </p:nvPicPr>
        <p:blipFill>
          <a:blip r:embed="rId4"/>
          <a:stretch>
            <a:fillRect/>
          </a:stretch>
        </p:blipFill>
        <p:spPr>
          <a:xfrm>
            <a:off x="2779488" y="375039"/>
            <a:ext cx="6633023" cy="1243692"/>
          </a:xfrm>
          <a:prstGeom prst="rect">
            <a:avLst/>
          </a:prstGeom>
        </p:spPr>
      </p:pic>
    </p:spTree>
    <p:extLst>
      <p:ext uri="{BB962C8B-B14F-4D97-AF65-F5344CB8AC3E}">
        <p14:creationId xmlns:p14="http://schemas.microsoft.com/office/powerpoint/2010/main" val="720547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C1C08-1E0B-971A-8EFF-48B9DC60D48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ADB8D3D-511B-A87C-4F50-7C74976D3716}"/>
              </a:ext>
            </a:extLst>
          </p:cNvPr>
          <p:cNvSpPr>
            <a:spLocks noGrp="1"/>
          </p:cNvSpPr>
          <p:nvPr>
            <p:ph type="body" sz="quarter" idx="13"/>
          </p:nvPr>
        </p:nvSpPr>
        <p:spPr>
          <a:xfrm>
            <a:off x="807623" y="1956562"/>
            <a:ext cx="10576754" cy="4038886"/>
          </a:xfrm>
        </p:spPr>
        <p:txBody>
          <a:bodyPr/>
          <a:lstStyle/>
          <a:p>
            <a:pPr algn="just"/>
            <a:r>
              <a:rPr lang="lt-LT" sz="2400" dirty="0">
                <a:latin typeface="Times New Roman" panose="02020603050405020304" pitchFamily="18" charset="0"/>
                <a:cs typeface="Times New Roman" panose="02020603050405020304" pitchFamily="18" charset="0"/>
              </a:rPr>
              <a:t>Tuo atveju, </a:t>
            </a:r>
            <a:r>
              <a:rPr lang="lt-LT" sz="2400" b="1" dirty="0">
                <a:latin typeface="Times New Roman" panose="02020603050405020304" pitchFamily="18" charset="0"/>
                <a:cs typeface="Times New Roman" panose="02020603050405020304" pitchFamily="18" charset="0"/>
              </a:rPr>
              <a:t>kai įsigytas nekilnojamasis turtas nebus papildomai remontuojamas ir pritaikomas tikslinės grupės poreikiams</a:t>
            </a:r>
            <a:r>
              <a:rPr lang="lt-LT" sz="2400" dirty="0">
                <a:latin typeface="Times New Roman" panose="02020603050405020304" pitchFamily="18" charset="0"/>
                <a:cs typeface="Times New Roman" panose="02020603050405020304" pitchFamily="18" charset="0"/>
              </a:rPr>
              <a:t>, rodiklis laikomas pasiektu, kai Nekilnojamojo turto registro centriniame duomenų banke įregistruojama pirkimo – pardavimo sutartis ir įregistruojama nuosavybės teisė į nekilnojamąjį turtą. </a:t>
            </a:r>
          </a:p>
          <a:p>
            <a:pPr algn="just"/>
            <a:r>
              <a:rPr lang="lt-LT" sz="2400" dirty="0">
                <a:latin typeface="Times New Roman" panose="02020603050405020304" pitchFamily="18" charset="0"/>
                <a:cs typeface="Times New Roman" panose="02020603050405020304" pitchFamily="18" charset="0"/>
              </a:rPr>
              <a:t>Esant šiai situacijai, atsiskaityti už rodiklių Nr. </a:t>
            </a:r>
            <a:r>
              <a:rPr lang="lt-LT" sz="2400" b="1" dirty="0">
                <a:latin typeface="Times New Roman" panose="02020603050405020304" pitchFamily="18" charset="0"/>
                <a:cs typeface="Times New Roman" panose="02020603050405020304" pitchFamily="18" charset="0"/>
              </a:rPr>
              <a:t>P.B.2.0065 </a:t>
            </a:r>
            <a:r>
              <a:rPr lang="lt-LT" sz="2400" dirty="0">
                <a:latin typeface="Times New Roman" panose="02020603050405020304" pitchFamily="18" charset="0"/>
                <a:cs typeface="Times New Roman" panose="02020603050405020304" pitchFamily="18" charset="0"/>
              </a:rPr>
              <a:t>ar </a:t>
            </a:r>
            <a:r>
              <a:rPr lang="lt-LT" sz="2400" b="1" dirty="0">
                <a:latin typeface="Times New Roman" panose="02020603050405020304" pitchFamily="18" charset="0"/>
                <a:cs typeface="Times New Roman" panose="02020603050405020304" pitchFamily="18" charset="0"/>
              </a:rPr>
              <a:t>P.B.2.0965 </a:t>
            </a:r>
            <a:r>
              <a:rPr lang="lt-LT" sz="2400" dirty="0">
                <a:latin typeface="Times New Roman" panose="02020603050405020304" pitchFamily="18" charset="0"/>
                <a:cs typeface="Times New Roman" panose="02020603050405020304" pitchFamily="18" charset="0"/>
              </a:rPr>
              <a:t>pasiekimą </a:t>
            </a:r>
            <a:r>
              <a:rPr lang="lt-LT" sz="2400" b="1" dirty="0">
                <a:latin typeface="Times New Roman" panose="02020603050405020304" pitchFamily="18" charset="0"/>
                <a:cs typeface="Times New Roman" panose="02020603050405020304" pitchFamily="18" charset="0"/>
              </a:rPr>
              <a:t>PRIVALOMA </a:t>
            </a:r>
            <a:r>
              <a:rPr lang="lt-LT" sz="2400" dirty="0">
                <a:latin typeface="Times New Roman" panose="02020603050405020304" pitchFamily="18" charset="0"/>
                <a:cs typeface="Times New Roman" panose="02020603050405020304" pitchFamily="18" charset="0"/>
              </a:rPr>
              <a:t>veiklos ataskaitoje, kurioje </a:t>
            </a:r>
            <a:r>
              <a:rPr lang="lt-LT" sz="2400" u="sng" dirty="0">
                <a:latin typeface="Times New Roman" panose="02020603050405020304" pitchFamily="18" charset="0"/>
                <a:cs typeface="Times New Roman" panose="02020603050405020304" pitchFamily="18" charset="0"/>
              </a:rPr>
              <a:t>bus deklaruojamos būsto įsigijimo išlaidas.</a:t>
            </a:r>
          </a:p>
          <a:p>
            <a:pPr algn="just">
              <a:spcAft>
                <a:spcPts val="0"/>
              </a:spcAft>
            </a:pPr>
            <a:endParaRPr lang="lt-LT" sz="2400" dirty="0">
              <a:latin typeface="Times New Roman" panose="02020603050405020304" pitchFamily="18" charset="0"/>
              <a:cs typeface="Times New Roman" panose="02020603050405020304" pitchFamily="18" charset="0"/>
            </a:endParaRPr>
          </a:p>
          <a:p>
            <a:pPr algn="just">
              <a:spcAft>
                <a:spcPts val="0"/>
              </a:spcAft>
            </a:pPr>
            <a:r>
              <a:rPr lang="lt-LT" sz="2400" b="1" dirty="0">
                <a:latin typeface="Times New Roman" panose="02020603050405020304" pitchFamily="18" charset="0"/>
                <a:cs typeface="Times New Roman" panose="02020603050405020304" pitchFamily="18" charset="0"/>
              </a:rPr>
              <a:t>SVARB</a:t>
            </a:r>
            <a:r>
              <a:rPr lang="en-US" sz="2400" b="1" dirty="0">
                <a:latin typeface="Times New Roman" panose="02020603050405020304" pitchFamily="18" charset="0"/>
                <a:cs typeface="Times New Roman" panose="02020603050405020304" pitchFamily="18" charset="0"/>
              </a:rPr>
              <a:t>U!!!</a:t>
            </a:r>
            <a:endParaRPr lang="lt-LT"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a:t>
            </a:r>
            <a:r>
              <a:rPr lang="lt-LT" sz="2400" dirty="0">
                <a:latin typeface="Times New Roman" panose="02020603050405020304" pitchFamily="18" charset="0"/>
                <a:cs typeface="Times New Roman" panose="02020603050405020304" pitchFamily="18" charset="0"/>
              </a:rPr>
              <a:t>eikiant </a:t>
            </a:r>
            <a:r>
              <a:rPr lang="en-US" sz="2400" dirty="0">
                <a:latin typeface="Times New Roman" panose="02020603050405020304" pitchFamily="18" charset="0"/>
                <a:cs typeface="Times New Roman" panose="02020603050405020304" pitchFamily="18" charset="0"/>
              </a:rPr>
              <a:t>veiklos ataskait</a:t>
            </a:r>
            <a:r>
              <a:rPr lang="lt-LT" sz="2400" dirty="0">
                <a:latin typeface="Times New Roman" panose="02020603050405020304" pitchFamily="18" charset="0"/>
                <a:cs typeface="Times New Roman" panose="02020603050405020304" pitchFamily="18" charset="0"/>
              </a:rPr>
              <a:t>ą, kurioje atsiskaitoma už rodiklių pasiekimą, </a:t>
            </a:r>
            <a:r>
              <a:rPr lang="lt-LT" sz="2400" b="1" u="sng" dirty="0">
                <a:latin typeface="Times New Roman" panose="02020603050405020304" pitchFamily="18" charset="0"/>
                <a:cs typeface="Times New Roman" panose="02020603050405020304" pitchFamily="18" charset="0"/>
              </a:rPr>
              <a:t>būstas jau turi būti įtrauktas į savivaldybės socialinio būsto fondą</a:t>
            </a:r>
            <a:r>
              <a:rPr lang="lt-LT" sz="2400" dirty="0">
                <a:latin typeface="Times New Roman" panose="02020603050405020304" pitchFamily="18" charset="0"/>
                <a:cs typeface="Times New Roman" panose="02020603050405020304" pitchFamily="18" charset="0"/>
              </a:rPr>
              <a:t>. </a:t>
            </a:r>
          </a:p>
        </p:txBody>
      </p:sp>
      <p:sp>
        <p:nvSpPr>
          <p:cNvPr id="5" name="Text Placeholder 2">
            <a:extLst>
              <a:ext uri="{FF2B5EF4-FFF2-40B4-BE49-F238E27FC236}">
                <a16:creationId xmlns:a16="http://schemas.microsoft.com/office/drawing/2014/main" id="{945A0CFB-D298-E67B-A868-08E594168058}"/>
              </a:ext>
            </a:extLst>
          </p:cNvPr>
          <p:cNvSpPr txBox="1">
            <a:spLocks/>
          </p:cNvSpPr>
          <p:nvPr/>
        </p:nvSpPr>
        <p:spPr>
          <a:xfrm>
            <a:off x="2015463" y="410068"/>
            <a:ext cx="8161074" cy="123507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400" dirty="0">
                <a:latin typeface="Times New Roman" panose="02020603050405020304" pitchFamily="18" charset="0"/>
                <a:cs typeface="Times New Roman" panose="02020603050405020304" pitchFamily="18" charset="0"/>
              </a:rPr>
              <a:t>Atsiskaitymas už rodiklius, kai socialiniai būstai </a:t>
            </a:r>
            <a:r>
              <a:rPr lang="lt-LT" sz="2400" u="sng" dirty="0">
                <a:latin typeface="Times New Roman" panose="02020603050405020304" pitchFamily="18" charset="0"/>
                <a:cs typeface="Times New Roman" panose="02020603050405020304" pitchFamily="18" charset="0"/>
              </a:rPr>
              <a:t>PERKAMI</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91738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4A5E1-1FDD-E291-B330-ACF1B451755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DE77B94-53B1-CCE6-D78B-35905D6A66FB}"/>
              </a:ext>
            </a:extLst>
          </p:cNvPr>
          <p:cNvSpPr>
            <a:spLocks noGrp="1"/>
          </p:cNvSpPr>
          <p:nvPr>
            <p:ph type="body" sz="quarter" idx="13"/>
          </p:nvPr>
        </p:nvSpPr>
        <p:spPr>
          <a:xfrm>
            <a:off x="726667" y="1937710"/>
            <a:ext cx="10738665" cy="3991750"/>
          </a:xfrm>
        </p:spPr>
        <p:txBody>
          <a:bodyPr/>
          <a:lstStyle/>
          <a:p>
            <a:pPr algn="just">
              <a:lnSpc>
                <a:spcPct val="100000"/>
              </a:lnSpc>
            </a:pPr>
            <a:r>
              <a:rPr lang="lt-LT" sz="2400" dirty="0">
                <a:latin typeface="Times New Roman" panose="02020603050405020304" pitchFamily="18" charset="0"/>
                <a:cs typeface="Times New Roman" panose="02020603050405020304" pitchFamily="18" charset="0"/>
              </a:rPr>
              <a:t>Tuo atveju, </a:t>
            </a:r>
            <a:r>
              <a:rPr lang="lt-LT" sz="2400" b="1" dirty="0">
                <a:latin typeface="Times New Roman" panose="02020603050405020304" pitchFamily="18" charset="0"/>
                <a:cs typeface="Times New Roman" panose="02020603050405020304" pitchFamily="18" charset="0"/>
              </a:rPr>
              <a:t>kai įsigytas nekilnojamasis turtas bus papildomai remontuojamas ir pritaikomas tikslinės grupės poreikiams</a:t>
            </a:r>
            <a:r>
              <a:rPr lang="lt-LT" sz="2400" dirty="0">
                <a:latin typeface="Times New Roman" panose="02020603050405020304" pitchFamily="18" charset="0"/>
                <a:cs typeface="Times New Roman" panose="02020603050405020304" pitchFamily="18" charset="0"/>
              </a:rPr>
              <a:t>, rodiklis laikomas pasiektu, kai Nekilnojamojo turto registro centriniame duomenų banke įregistruojama pirkimo – pardavimo sutartis bei nuosavybės teisė į nekilnojamąjį turtą, ir surašomas statybos užbaigimo aktas arba deklaracija, patvirtinanti statybos užbaigimą, ar pasirašomas darbų perdavimo – priėmimo aktas (</a:t>
            </a:r>
            <a:r>
              <a:rPr lang="lt-LT" sz="2400" i="1" dirty="0">
                <a:latin typeface="Times New Roman" panose="02020603050405020304" pitchFamily="18" charset="0"/>
                <a:cs typeface="Times New Roman" panose="02020603050405020304" pitchFamily="18" charset="0"/>
              </a:rPr>
              <a:t>jei statybos užbaigimo aktas arba deklaracija neprivalomi</a:t>
            </a:r>
            <a:r>
              <a:rPr lang="lt-LT" sz="2400" dirty="0">
                <a:latin typeface="Times New Roman" panose="02020603050405020304" pitchFamily="18" charset="0"/>
                <a:cs typeface="Times New Roman" panose="02020603050405020304" pitchFamily="18" charset="0"/>
              </a:rPr>
              <a:t>). </a:t>
            </a:r>
          </a:p>
          <a:p>
            <a:pPr algn="just">
              <a:lnSpc>
                <a:spcPct val="100000"/>
              </a:lnSpc>
            </a:pPr>
            <a:r>
              <a:rPr lang="lt-LT" sz="2400" dirty="0">
                <a:latin typeface="Times New Roman" panose="02020603050405020304" pitchFamily="18" charset="0"/>
                <a:cs typeface="Times New Roman" panose="02020603050405020304" pitchFamily="18" charset="0"/>
              </a:rPr>
              <a:t>Esant šiai situacijai, atsiskaityti už rodiklio Nr. </a:t>
            </a:r>
            <a:r>
              <a:rPr lang="lt-LT" sz="2400" b="1" dirty="0">
                <a:latin typeface="Times New Roman" panose="02020603050405020304" pitchFamily="18" charset="0"/>
                <a:cs typeface="Times New Roman" panose="02020603050405020304" pitchFamily="18" charset="0"/>
              </a:rPr>
              <a:t>P.B.2.0065 </a:t>
            </a:r>
            <a:r>
              <a:rPr lang="lt-LT" sz="2400" dirty="0">
                <a:latin typeface="Times New Roman" panose="02020603050405020304" pitchFamily="18" charset="0"/>
                <a:cs typeface="Times New Roman" panose="02020603050405020304" pitchFamily="18" charset="0"/>
              </a:rPr>
              <a:t>ar </a:t>
            </a:r>
            <a:r>
              <a:rPr lang="lt-LT" sz="2400" b="1" dirty="0">
                <a:latin typeface="Times New Roman" panose="02020603050405020304" pitchFamily="18" charset="0"/>
                <a:cs typeface="Times New Roman" panose="02020603050405020304" pitchFamily="18" charset="0"/>
              </a:rPr>
              <a:t>P.B.2.0965 </a:t>
            </a:r>
            <a:r>
              <a:rPr lang="lt-LT" sz="2400" dirty="0">
                <a:latin typeface="Times New Roman" panose="02020603050405020304" pitchFamily="18" charset="0"/>
                <a:cs typeface="Times New Roman" panose="02020603050405020304" pitchFamily="18" charset="0"/>
              </a:rPr>
              <a:t>pasiekimą </a:t>
            </a:r>
            <a:r>
              <a:rPr lang="lt-LT" sz="2400" b="1" dirty="0">
                <a:latin typeface="Times New Roman" panose="02020603050405020304" pitchFamily="18" charset="0"/>
                <a:cs typeface="Times New Roman" panose="02020603050405020304" pitchFamily="18" charset="0"/>
              </a:rPr>
              <a:t>PRIVALOMA</a:t>
            </a:r>
            <a:r>
              <a:rPr lang="lt-LT" sz="2400" dirty="0">
                <a:latin typeface="Times New Roman" panose="02020603050405020304" pitchFamily="18" charset="0"/>
                <a:cs typeface="Times New Roman" panose="02020603050405020304" pitchFamily="18" charset="0"/>
              </a:rPr>
              <a:t> su veiklos ataskaita, kurioje </a:t>
            </a:r>
            <a:r>
              <a:rPr lang="lt-LT" sz="2400" u="sng" dirty="0">
                <a:latin typeface="Times New Roman" panose="02020603050405020304" pitchFamily="18" charset="0"/>
                <a:cs typeface="Times New Roman" panose="02020603050405020304" pitchFamily="18" charset="0"/>
              </a:rPr>
              <a:t>bus deklaruojamos galutinės būsto remonto ir pritaikymo darbų išlaidos</a:t>
            </a:r>
            <a:r>
              <a:rPr lang="lt-LT" sz="2400" dirty="0">
                <a:latin typeface="Times New Roman" panose="02020603050405020304" pitchFamily="18" charset="0"/>
                <a:cs typeface="Times New Roman" panose="02020603050405020304" pitchFamily="18" charset="0"/>
              </a:rPr>
              <a:t>. </a:t>
            </a:r>
          </a:p>
          <a:p>
            <a:pPr algn="just"/>
            <a:endParaRPr lang="lt-LT" sz="2400" b="1"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5A3232A7-3008-A10C-DE93-E58499B7C6F1}"/>
              </a:ext>
            </a:extLst>
          </p:cNvPr>
          <p:cNvSpPr txBox="1">
            <a:spLocks/>
          </p:cNvSpPr>
          <p:nvPr/>
        </p:nvSpPr>
        <p:spPr>
          <a:xfrm>
            <a:off x="2122350" y="358055"/>
            <a:ext cx="8311903" cy="1206794"/>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1 ir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5</a:t>
            </a:r>
          </a:p>
          <a:p>
            <a:pPr algn="ctr">
              <a:lnSpc>
                <a:spcPct val="100000"/>
              </a:lnSpc>
            </a:pPr>
            <a:r>
              <a:rPr lang="lt-LT" sz="2400" dirty="0">
                <a:latin typeface="Times New Roman" panose="02020603050405020304" pitchFamily="18" charset="0"/>
                <a:cs typeface="Times New Roman" panose="02020603050405020304" pitchFamily="18" charset="0"/>
              </a:rPr>
              <a:t>Atsiskaitymas už rodiklius, kai socialiniai būstai </a:t>
            </a:r>
            <a:r>
              <a:rPr lang="lt-LT" sz="2400" u="sng" dirty="0">
                <a:latin typeface="Times New Roman" panose="02020603050405020304" pitchFamily="18" charset="0"/>
                <a:cs typeface="Times New Roman" panose="02020603050405020304" pitchFamily="18" charset="0"/>
              </a:rPr>
              <a:t>PERKAMI</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3985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B3212-8C8C-25AE-043D-3E1567BEDEF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1D8DC28-6B30-A35C-A23A-95E28D46C32F}"/>
              </a:ext>
            </a:extLst>
          </p:cNvPr>
          <p:cNvSpPr>
            <a:spLocks noGrp="1"/>
          </p:cNvSpPr>
          <p:nvPr>
            <p:ph type="body" sz="quarter" idx="13"/>
          </p:nvPr>
        </p:nvSpPr>
        <p:spPr>
          <a:xfrm>
            <a:off x="1045657" y="1946885"/>
            <a:ext cx="10465288" cy="2964229"/>
          </a:xfrm>
        </p:spPr>
        <p:txBody>
          <a:bodyPr/>
          <a:lstStyle/>
          <a:p>
            <a:pPr algn="just">
              <a:lnSpc>
                <a:spcPct val="100000"/>
              </a:lnSpc>
            </a:pPr>
            <a:r>
              <a:rPr lang="lt-LT" sz="2400" b="1" dirty="0">
                <a:latin typeface="Times New Roman" panose="02020603050405020304" pitchFamily="18" charset="0"/>
                <a:cs typeface="Times New Roman" panose="02020603050405020304" pitchFamily="18" charset="0"/>
              </a:rPr>
              <a:t>SVARBU</a:t>
            </a:r>
            <a:r>
              <a:rPr lang="en-US" sz="2400" b="1" dirty="0">
                <a:latin typeface="Times New Roman" panose="02020603050405020304" pitchFamily="18" charset="0"/>
                <a:cs typeface="Times New Roman" panose="02020603050405020304" pitchFamily="18" charset="0"/>
              </a:rPr>
              <a:t>! </a:t>
            </a:r>
            <a:endParaRPr lang="lt-LT" sz="2400" b="1" dirty="0">
              <a:latin typeface="Times New Roman" panose="02020603050405020304" pitchFamily="18" charset="0"/>
              <a:cs typeface="Times New Roman" panose="02020603050405020304" pitchFamily="18" charset="0"/>
            </a:endParaRPr>
          </a:p>
          <a:p>
            <a:pPr algn="just">
              <a:lnSpc>
                <a:spcPct val="100000"/>
              </a:lnSpc>
            </a:pPr>
            <a:r>
              <a:rPr lang="en-US" sz="2400" dirty="0">
                <a:latin typeface="Times New Roman" panose="02020603050405020304" pitchFamily="18" charset="0"/>
                <a:cs typeface="Times New Roman" panose="02020603050405020304" pitchFamily="18" charset="0"/>
              </a:rPr>
              <a:t>V</a:t>
            </a:r>
            <a:r>
              <a:rPr lang="lt-LT" sz="2400" noProof="1">
                <a:latin typeface="Times New Roman" panose="02020603050405020304" pitchFamily="18" charset="0"/>
                <a:cs typeface="Times New Roman" panose="02020603050405020304" pitchFamily="18" charset="0"/>
              </a:rPr>
              <a:t>eiklos</a:t>
            </a:r>
            <a:r>
              <a:rPr lang="lt-LT" sz="2400" dirty="0">
                <a:latin typeface="Times New Roman" panose="02020603050405020304" pitchFamily="18" charset="0"/>
                <a:cs typeface="Times New Roman" panose="02020603050405020304" pitchFamily="18" charset="0"/>
              </a:rPr>
              <a:t> ataskaitoje galima deklaruoti būsto įsigijimo išlaidas dar neatlikus remonto/pritaikymo darbų </a:t>
            </a:r>
            <a:r>
              <a:rPr lang="lt-LT" sz="2400" b="1" dirty="0">
                <a:latin typeface="Times New Roman" panose="02020603050405020304" pitchFamily="18" charset="0"/>
                <a:cs typeface="Times New Roman" panose="02020603050405020304" pitchFamily="18" charset="0"/>
              </a:rPr>
              <a:t>be rodiklio pasiekimo fiksavimo</a:t>
            </a:r>
            <a:r>
              <a:rPr lang="lt-LT" sz="2400" dirty="0">
                <a:latin typeface="Times New Roman" panose="02020603050405020304" pitchFamily="18" charset="0"/>
                <a:cs typeface="Times New Roman" panose="02020603050405020304" pitchFamily="18" charset="0"/>
              </a:rPr>
              <a:t>, jeigu įsigytas būstas yra ne žemesnės nei D energinės klasės arba būstas yra modernizuojamame pastate. </a:t>
            </a:r>
            <a:endParaRPr lang="en-US" sz="2400" dirty="0">
              <a:latin typeface="Times New Roman" panose="02020603050405020304" pitchFamily="18" charset="0"/>
              <a:cs typeface="Times New Roman" panose="02020603050405020304" pitchFamily="18" charset="0"/>
            </a:endParaRPr>
          </a:p>
          <a:p>
            <a:pPr algn="just">
              <a:lnSpc>
                <a:spcPct val="100000"/>
              </a:lnSpc>
            </a:pPr>
            <a:r>
              <a:rPr lang="lt-LT" sz="2400" dirty="0">
                <a:latin typeface="Times New Roman" panose="02020603050405020304" pitchFamily="18" charset="0"/>
                <a:cs typeface="Times New Roman" panose="02020603050405020304" pitchFamily="18" charset="0"/>
              </a:rPr>
              <a:t>Tokiu atveju, veiklos ataskaitoje </a:t>
            </a:r>
            <a:r>
              <a:rPr lang="lt-LT" sz="2400" b="1" dirty="0">
                <a:latin typeface="Times New Roman" panose="02020603050405020304" pitchFamily="18" charset="0"/>
                <a:cs typeface="Times New Roman" panose="02020603050405020304" pitchFamily="18" charset="0"/>
              </a:rPr>
              <a:t>BŪTINA </a:t>
            </a:r>
            <a:r>
              <a:rPr lang="lt-LT" sz="2400" dirty="0">
                <a:latin typeface="Times New Roman" panose="02020603050405020304" pitchFamily="18" charset="0"/>
                <a:cs typeface="Times New Roman" panose="02020603050405020304" pitchFamily="18" charset="0"/>
              </a:rPr>
              <a:t>aiškiai </a:t>
            </a:r>
            <a:r>
              <a:rPr lang="lt-LT" sz="2400" b="1" dirty="0">
                <a:latin typeface="Times New Roman" panose="02020603050405020304" pitchFamily="18" charset="0"/>
                <a:cs typeface="Times New Roman" panose="02020603050405020304" pitchFamily="18" charset="0"/>
              </a:rPr>
              <a:t>NURODYTI</a:t>
            </a:r>
            <a:r>
              <a:rPr lang="lt-LT" sz="2400" dirty="0">
                <a:latin typeface="Times New Roman" panose="02020603050405020304" pitchFamily="18" charset="0"/>
                <a:cs typeface="Times New Roman" panose="02020603050405020304" pitchFamily="18" charset="0"/>
              </a:rPr>
              <a:t>, kad butui planuojami remonto ir/ar pritaikymo darbai.</a:t>
            </a:r>
          </a:p>
          <a:p>
            <a:pPr algn="just"/>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781144AD-FD4C-CADA-5AEC-52DD019B4F6D}"/>
              </a:ext>
            </a:extLst>
          </p:cNvPr>
          <p:cNvSpPr txBox="1">
            <a:spLocks/>
          </p:cNvSpPr>
          <p:nvPr/>
        </p:nvSpPr>
        <p:spPr>
          <a:xfrm>
            <a:off x="2122350" y="358055"/>
            <a:ext cx="8311903" cy="1206794"/>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1 ir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5</a:t>
            </a:r>
          </a:p>
          <a:p>
            <a:pPr algn="ctr">
              <a:lnSpc>
                <a:spcPct val="100000"/>
              </a:lnSpc>
            </a:pPr>
            <a:r>
              <a:rPr lang="lt-LT" sz="2400" dirty="0">
                <a:latin typeface="Times New Roman" panose="02020603050405020304" pitchFamily="18" charset="0"/>
                <a:cs typeface="Times New Roman" panose="02020603050405020304" pitchFamily="18" charset="0"/>
              </a:rPr>
              <a:t>Atsiskaitymas už rodiklius, kai socialiniai būstai </a:t>
            </a:r>
            <a:r>
              <a:rPr lang="lt-LT" sz="2400" u="sng" dirty="0">
                <a:latin typeface="Times New Roman" panose="02020603050405020304" pitchFamily="18" charset="0"/>
                <a:cs typeface="Times New Roman" panose="02020603050405020304" pitchFamily="18" charset="0"/>
              </a:rPr>
              <a:t>PERKAMI</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9156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05329-32AD-E824-129C-6CBDB390A7B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D30F21-3133-9AA1-2105-9A8773CD1108}"/>
              </a:ext>
            </a:extLst>
          </p:cNvPr>
          <p:cNvSpPr>
            <a:spLocks noGrp="1"/>
          </p:cNvSpPr>
          <p:nvPr>
            <p:ph type="body" sz="quarter" idx="13"/>
          </p:nvPr>
        </p:nvSpPr>
        <p:spPr>
          <a:xfrm>
            <a:off x="804463" y="2512653"/>
            <a:ext cx="10583073" cy="3063547"/>
          </a:xfrm>
        </p:spPr>
        <p:txBody>
          <a:bodyPr/>
          <a:lstStyle/>
          <a:p>
            <a:pPr algn="just">
              <a:lnSpc>
                <a:spcPct val="100000"/>
              </a:lnSpc>
            </a:pPr>
            <a:r>
              <a:rPr lang="lt-LT" sz="2400" dirty="0">
                <a:latin typeface="Times New Roman" panose="02020603050405020304" pitchFamily="18" charset="0"/>
                <a:cs typeface="Times New Roman" panose="02020603050405020304" pitchFamily="18" charset="0"/>
              </a:rPr>
              <a:t>Tuo atveju, </a:t>
            </a:r>
            <a:r>
              <a:rPr lang="lt-LT" sz="2400" b="1" dirty="0">
                <a:latin typeface="Times New Roman" panose="02020603050405020304" pitchFamily="18" charset="0"/>
                <a:cs typeface="Times New Roman" panose="02020603050405020304" pitchFamily="18" charset="0"/>
              </a:rPr>
              <a:t>kai socialiai būstai kuriami statant naujus būstus ar rekonstruojant, remontuojant ir būsto paskirčiai pritaikant esamus pastatus ar jų dalis, </a:t>
            </a:r>
            <a:r>
              <a:rPr lang="lt-LT" sz="2400" dirty="0">
                <a:latin typeface="Times New Roman" panose="02020603050405020304" pitchFamily="18" charset="0"/>
                <a:cs typeface="Times New Roman" panose="02020603050405020304" pitchFamily="18" charset="0"/>
              </a:rPr>
              <a:t>rodiklis laikomas pasiektu, kai surašomas statybos užbaigimo aktas arba deklaracija, patvirtinanti statybos užbaigimą, ar pasirašomas darbų perdavimo – priėmimo aktas (</a:t>
            </a:r>
            <a:r>
              <a:rPr lang="lt-LT" sz="2400" i="1" dirty="0">
                <a:latin typeface="Times New Roman" panose="02020603050405020304" pitchFamily="18" charset="0"/>
                <a:cs typeface="Times New Roman" panose="02020603050405020304" pitchFamily="18" charset="0"/>
              </a:rPr>
              <a:t>jei statybos užbaigimo aktas ar deklaracija neprivalomi</a:t>
            </a:r>
            <a:r>
              <a:rPr lang="lt-LT" sz="2400" dirty="0">
                <a:latin typeface="Times New Roman" panose="02020603050405020304" pitchFamily="18" charset="0"/>
                <a:cs typeface="Times New Roman" panose="02020603050405020304" pitchFamily="18" charset="0"/>
              </a:rPr>
              <a:t>) ir (arba) įregistruojama nuosavybės teisė į nekilnojamąjį turtą (</a:t>
            </a:r>
            <a:r>
              <a:rPr lang="lt-LT" sz="2400" i="1" dirty="0">
                <a:latin typeface="Times New Roman" panose="02020603050405020304" pitchFamily="18" charset="0"/>
                <a:cs typeface="Times New Roman" panose="02020603050405020304" pitchFamily="18" charset="0"/>
              </a:rPr>
              <a:t>naujos statybos atveju ir (arba) kai formuojami nauji nekilnojamo turto objektai</a:t>
            </a:r>
            <a:r>
              <a:rPr lang="lt-LT" sz="2400" dirty="0">
                <a:latin typeface="Times New Roman" panose="02020603050405020304" pitchFamily="18" charset="0"/>
                <a:cs typeface="Times New Roman" panose="02020603050405020304" pitchFamily="18" charset="0"/>
              </a:rPr>
              <a:t>).</a:t>
            </a:r>
          </a:p>
          <a:p>
            <a:pPr algn="just"/>
            <a:endParaRPr lang="lt-LT" sz="1400" b="1"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358FAA1F-4650-038E-1C85-D21DBCC64F89}"/>
              </a:ext>
            </a:extLst>
          </p:cNvPr>
          <p:cNvSpPr txBox="1">
            <a:spLocks/>
          </p:cNvSpPr>
          <p:nvPr/>
        </p:nvSpPr>
        <p:spPr>
          <a:xfrm>
            <a:off x="1567388" y="480602"/>
            <a:ext cx="9346414" cy="1546161"/>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1 ir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5</a:t>
            </a:r>
            <a:endParaRPr lang="lt-LT" sz="2400" b="1" cap="small" dirty="0">
              <a:latin typeface="Times New Roman" panose="02020603050405020304" pitchFamily="18" charset="0"/>
              <a:cs typeface="Times New Roman" panose="02020603050405020304" pitchFamily="18" charset="0"/>
            </a:endParaRPr>
          </a:p>
          <a:p>
            <a:pPr algn="ctr">
              <a:lnSpc>
                <a:spcPct val="100000"/>
              </a:lnSpc>
              <a:spcAft>
                <a:spcPts val="0"/>
              </a:spcAft>
            </a:pPr>
            <a:r>
              <a:rPr lang="lt-LT" sz="2400" dirty="0">
                <a:latin typeface="Times New Roman" panose="02020603050405020304" pitchFamily="18" charset="0"/>
                <a:cs typeface="Times New Roman" panose="02020603050405020304" pitchFamily="18" charset="0"/>
              </a:rPr>
              <a:t>Atsiskaitymas už rodiklius, kai socialiniai būstai</a:t>
            </a:r>
          </a:p>
          <a:p>
            <a:pPr algn="ctr">
              <a:lnSpc>
                <a:spcPct val="100000"/>
              </a:lnSpc>
            </a:pPr>
            <a:r>
              <a:rPr lang="lt-LT" sz="2400" dirty="0">
                <a:latin typeface="Times New Roman" panose="02020603050405020304" pitchFamily="18" charset="0"/>
                <a:cs typeface="Times New Roman" panose="02020603050405020304" pitchFamily="18" charset="0"/>
              </a:rPr>
              <a:t> </a:t>
            </a:r>
            <a:r>
              <a:rPr lang="lt-LT" sz="2400" u="sng" dirty="0">
                <a:latin typeface="Times New Roman" panose="02020603050405020304" pitchFamily="18" charset="0"/>
                <a:cs typeface="Times New Roman" panose="02020603050405020304" pitchFamily="18" charset="0"/>
              </a:rPr>
              <a:t>STATOMI / PRITAIKOMI ESAMI PASTATAI</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39012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C86CD-00A1-685A-31E2-D025BE39478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D54E576-92D9-AF39-E104-2408DF607073}"/>
              </a:ext>
            </a:extLst>
          </p:cNvPr>
          <p:cNvSpPr>
            <a:spLocks noGrp="1"/>
          </p:cNvSpPr>
          <p:nvPr>
            <p:ph type="body" sz="quarter" idx="13"/>
          </p:nvPr>
        </p:nvSpPr>
        <p:spPr>
          <a:xfrm>
            <a:off x="743189" y="2234152"/>
            <a:ext cx="10705622" cy="2818615"/>
          </a:xfrm>
        </p:spPr>
        <p:txBody>
          <a:bodyPr/>
          <a:lstStyle/>
          <a:p>
            <a:pPr algn="just">
              <a:spcAft>
                <a:spcPts val="600"/>
              </a:spcAft>
            </a:pPr>
            <a:r>
              <a:rPr lang="lt-LT" sz="2400" b="1" dirty="0">
                <a:solidFill>
                  <a:srgbClr val="FF0000"/>
                </a:solidFill>
                <a:latin typeface="Times New Roman" panose="02020603050405020304" pitchFamily="18" charset="0"/>
                <a:cs typeface="Times New Roman" panose="02020603050405020304" pitchFamily="18" charset="0"/>
              </a:rPr>
              <a:t>SVARB</a:t>
            </a:r>
            <a:r>
              <a:rPr lang="en-US" sz="2400" b="1" dirty="0">
                <a:solidFill>
                  <a:srgbClr val="FF0000"/>
                </a:solidFill>
                <a:latin typeface="Times New Roman" panose="02020603050405020304" pitchFamily="18" charset="0"/>
                <a:cs typeface="Times New Roman" panose="02020603050405020304" pitchFamily="18" charset="0"/>
              </a:rPr>
              <a:t>U!</a:t>
            </a:r>
            <a:endParaRPr lang="lt-LT" sz="2400" b="1" dirty="0">
              <a:solidFill>
                <a:srgbClr val="FF0000"/>
              </a:solidFill>
              <a:latin typeface="Times New Roman" panose="02020603050405020304" pitchFamily="18" charset="0"/>
              <a:cs typeface="Times New Roman" panose="02020603050405020304" pitchFamily="18" charset="0"/>
            </a:endParaRPr>
          </a:p>
          <a:p>
            <a:pPr algn="just">
              <a:spcAft>
                <a:spcPts val="600"/>
              </a:spcAft>
            </a:pPr>
            <a:endParaRPr lang="lt-LT" sz="2400" b="1" dirty="0">
              <a:latin typeface="Times New Roman" panose="02020603050405020304" pitchFamily="18" charset="0"/>
              <a:cs typeface="Times New Roman" panose="02020603050405020304" pitchFamily="18" charset="0"/>
            </a:endParaRPr>
          </a:p>
          <a:p>
            <a:pPr algn="just">
              <a:lnSpc>
                <a:spcPct val="100000"/>
              </a:lnSpc>
            </a:pPr>
            <a:r>
              <a:rPr lang="lt-LT" sz="2400" dirty="0">
                <a:latin typeface="Times New Roman" panose="02020603050405020304" pitchFamily="18" charset="0"/>
                <a:cs typeface="Times New Roman" panose="02020603050405020304" pitchFamily="18" charset="0"/>
              </a:rPr>
              <a:t>Naujos statybos atveju ir (arba) kai formuojami nauji nekilnojamo turto objektai svarbu įregistruoti nuosavybės teisę į nekilnojamąjį turtą ir(arba) atnaujinti duomenis apie objektą VĮ Registrų centre, kad naujai sukurti socialiniai būstai būtų laiku įtraukti į savivaldybės socialinio būsto fondo sąrašą, be kurio negali būti fiksuojamas rodiklio pasiekimas.</a:t>
            </a:r>
          </a:p>
        </p:txBody>
      </p:sp>
      <p:sp>
        <p:nvSpPr>
          <p:cNvPr id="5" name="Text Placeholder 2">
            <a:extLst>
              <a:ext uri="{FF2B5EF4-FFF2-40B4-BE49-F238E27FC236}">
                <a16:creationId xmlns:a16="http://schemas.microsoft.com/office/drawing/2014/main" id="{0742A00E-9D5C-31DE-0B10-344AAFE181C5}"/>
              </a:ext>
            </a:extLst>
          </p:cNvPr>
          <p:cNvSpPr txBox="1">
            <a:spLocks/>
          </p:cNvSpPr>
          <p:nvPr/>
        </p:nvSpPr>
        <p:spPr>
          <a:xfrm>
            <a:off x="1567388" y="480602"/>
            <a:ext cx="9346414" cy="1546161"/>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1 ir </a:t>
            </a:r>
            <a:r>
              <a:rPr lang="lt-LT" sz="2400" b="1" cap="all" noProof="1">
                <a:latin typeface="Times New Roman" panose="02020603050405020304" pitchFamily="18" charset="0"/>
                <a:cs typeface="Times New Roman" panose="02020603050405020304" pitchFamily="18" charset="0"/>
              </a:rPr>
              <a:t>nr.</a:t>
            </a:r>
            <a:r>
              <a:rPr lang="lt-LT" sz="2400" b="1" cap="all" dirty="0">
                <a:latin typeface="Times New Roman" panose="02020603050405020304" pitchFamily="18" charset="0"/>
                <a:cs typeface="Times New Roman" panose="02020603050405020304" pitchFamily="18" charset="0"/>
              </a:rPr>
              <a:t> 5</a:t>
            </a:r>
            <a:endParaRPr lang="lt-LT" sz="2400" b="1" cap="small" dirty="0">
              <a:latin typeface="Times New Roman" panose="02020603050405020304" pitchFamily="18" charset="0"/>
              <a:cs typeface="Times New Roman" panose="02020603050405020304" pitchFamily="18" charset="0"/>
            </a:endParaRPr>
          </a:p>
          <a:p>
            <a:pPr algn="ctr">
              <a:lnSpc>
                <a:spcPct val="100000"/>
              </a:lnSpc>
              <a:spcAft>
                <a:spcPts val="0"/>
              </a:spcAft>
            </a:pPr>
            <a:r>
              <a:rPr lang="lt-LT" sz="2400" dirty="0">
                <a:latin typeface="Times New Roman" panose="02020603050405020304" pitchFamily="18" charset="0"/>
                <a:cs typeface="Times New Roman" panose="02020603050405020304" pitchFamily="18" charset="0"/>
              </a:rPr>
              <a:t>Atsiskaitymas už rodiklius, kai socialiniai būstai</a:t>
            </a:r>
          </a:p>
          <a:p>
            <a:pPr algn="ctr">
              <a:lnSpc>
                <a:spcPct val="100000"/>
              </a:lnSpc>
            </a:pPr>
            <a:r>
              <a:rPr lang="lt-LT" sz="2400" dirty="0">
                <a:latin typeface="Times New Roman" panose="02020603050405020304" pitchFamily="18" charset="0"/>
                <a:cs typeface="Times New Roman" panose="02020603050405020304" pitchFamily="18" charset="0"/>
              </a:rPr>
              <a:t> </a:t>
            </a:r>
            <a:r>
              <a:rPr lang="lt-LT" sz="2400" u="sng" dirty="0">
                <a:latin typeface="Times New Roman" panose="02020603050405020304" pitchFamily="18" charset="0"/>
                <a:cs typeface="Times New Roman" panose="02020603050405020304" pitchFamily="18" charset="0"/>
              </a:rPr>
              <a:t>STATOMI / PRITAIKOMI ESAMI PASTATAI</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3719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p:cNvSpPr txBox="1">
            <a:spLocks/>
          </p:cNvSpPr>
          <p:nvPr/>
        </p:nvSpPr>
        <p:spPr>
          <a:xfrm>
            <a:off x="1377361" y="2082371"/>
            <a:ext cx="7355840" cy="1952301"/>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pPr algn="ctr"/>
            <a:r>
              <a:rPr lang="lt-LT" sz="3600" b="1" cap="all" dirty="0">
                <a:solidFill>
                  <a:schemeClr val="tx1"/>
                </a:solidFill>
                <a:latin typeface="Times New Roman" panose="02020603050405020304" pitchFamily="18" charset="0"/>
                <a:cs typeface="Times New Roman" panose="02020603050405020304" pitchFamily="18" charset="0"/>
              </a:rPr>
              <a:t>Veikla Nr. </a:t>
            </a:r>
            <a:r>
              <a:rPr lang="lt-LT" sz="3600" b="1" cap="small" dirty="0">
                <a:solidFill>
                  <a:schemeClr val="tx1"/>
                </a:solidFill>
                <a:latin typeface="Times New Roman" panose="02020603050405020304" pitchFamily="18" charset="0"/>
                <a:cs typeface="Times New Roman" panose="02020603050405020304" pitchFamily="18" charset="0"/>
              </a:rPr>
              <a:t>1</a:t>
            </a:r>
          </a:p>
          <a:p>
            <a:pPr algn="ctr"/>
            <a:r>
              <a:rPr lang="lt-LT" sz="3600" b="1" cap="small" dirty="0">
                <a:solidFill>
                  <a:schemeClr val="tx1"/>
                </a:solidFill>
                <a:latin typeface="Times New Roman" panose="02020603050405020304" pitchFamily="18" charset="0"/>
                <a:cs typeface="Times New Roman" panose="02020603050405020304" pitchFamily="18" charset="0"/>
              </a:rPr>
              <a:t> </a:t>
            </a:r>
            <a:br>
              <a:rPr lang="lt-LT" sz="3600" b="1" cap="small" dirty="0">
                <a:solidFill>
                  <a:schemeClr val="tx1"/>
                </a:solidFill>
                <a:latin typeface="Times New Roman" panose="02020603050405020304" pitchFamily="18" charset="0"/>
                <a:cs typeface="Times New Roman" panose="02020603050405020304" pitchFamily="18" charset="0"/>
              </a:rPr>
            </a:br>
            <a:r>
              <a:rPr lang="lt-LT" sz="3600" b="1" cap="small" dirty="0">
                <a:solidFill>
                  <a:schemeClr val="tx1"/>
                </a:solidFill>
                <a:latin typeface="Times New Roman" panose="02020603050405020304" pitchFamily="18" charset="0"/>
                <a:cs typeface="Times New Roman" panose="02020603050405020304" pitchFamily="18" charset="0"/>
              </a:rPr>
              <a:t>„</a:t>
            </a:r>
            <a:r>
              <a:rPr lang="lt-LT" sz="3600" b="1" dirty="0">
                <a:solidFill>
                  <a:schemeClr val="tx1"/>
                </a:solidFill>
                <a:latin typeface="Times New Roman" panose="02020603050405020304" pitchFamily="18" charset="0"/>
                <a:cs typeface="Times New Roman" panose="02020603050405020304" pitchFamily="18" charset="0"/>
              </a:rPr>
              <a:t>Socialinio būsto fondo plėtra</a:t>
            </a:r>
            <a:r>
              <a:rPr lang="lt-LT" sz="3600" b="1" cap="small" dirty="0">
                <a:solidFill>
                  <a:schemeClr val="tx1"/>
                </a:solidFill>
                <a:latin typeface="Times New Roman" panose="02020603050405020304" pitchFamily="18" charset="0"/>
                <a:cs typeface="Times New Roman" panose="02020603050405020304" pitchFamily="18" charset="0"/>
              </a:rPr>
              <a:t>“</a:t>
            </a:r>
            <a:endParaRPr lang="lt-LT" sz="3600" dirty="0">
              <a:solidFill>
                <a:schemeClr val="tx1"/>
              </a:solidFill>
            </a:endParaRPr>
          </a:p>
        </p:txBody>
      </p:sp>
    </p:spTree>
    <p:extLst>
      <p:ext uri="{BB962C8B-B14F-4D97-AF65-F5344CB8AC3E}">
        <p14:creationId xmlns:p14="http://schemas.microsoft.com/office/powerpoint/2010/main" val="15571275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FB196-5809-9799-054C-25D96F2C95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C071146-F8D3-9738-7AB3-845902F73F0C}"/>
              </a:ext>
            </a:extLst>
          </p:cNvPr>
          <p:cNvSpPr>
            <a:spLocks noGrp="1"/>
          </p:cNvSpPr>
          <p:nvPr>
            <p:ph type="body" sz="quarter" idx="13"/>
          </p:nvPr>
        </p:nvSpPr>
        <p:spPr>
          <a:xfrm>
            <a:off x="865780" y="2050833"/>
            <a:ext cx="10460440" cy="3520410"/>
          </a:xfrm>
        </p:spPr>
        <p:txBody>
          <a:bodyPr/>
          <a:lstStyle/>
          <a:p>
            <a:pPr algn="ctr">
              <a:spcAft>
                <a:spcPts val="0"/>
              </a:spcAft>
            </a:pPr>
            <a:r>
              <a:rPr lang="lt-LT" sz="2400" dirty="0">
                <a:latin typeface="Times New Roman" panose="02020603050405020304" pitchFamily="18" charset="0"/>
                <a:cs typeface="Times New Roman" panose="02020603050405020304" pitchFamily="18" charset="0"/>
              </a:rPr>
              <a:t>Rodiklio pasiekimą pagrindžiantys dokumentai</a:t>
            </a:r>
          </a:p>
          <a:p>
            <a:pPr algn="ctr">
              <a:spcAft>
                <a:spcPts val="0"/>
              </a:spcAft>
            </a:pPr>
            <a:endParaRPr lang="lt-LT" sz="2400" dirty="0">
              <a:latin typeface="Times New Roman" panose="02020603050405020304" pitchFamily="18" charset="0"/>
              <a:cs typeface="Times New Roman" panose="02020603050405020304" pitchFamily="18" charset="0"/>
            </a:endParaRPr>
          </a:p>
          <a:p>
            <a:pPr marL="457200" indent="-457200" algn="just">
              <a:spcAft>
                <a:spcPts val="600"/>
              </a:spcAft>
              <a:buAutoNum type="arabicPeriod"/>
            </a:pPr>
            <a:r>
              <a:rPr lang="lt-LT" sz="2400" dirty="0">
                <a:latin typeface="Times New Roman" panose="02020603050405020304" pitchFamily="18" charset="0"/>
                <a:cs typeface="Times New Roman" panose="02020603050405020304" pitchFamily="18" charset="0"/>
              </a:rPr>
              <a:t>Projekto vykdytojo – </a:t>
            </a:r>
            <a:r>
              <a:rPr lang="lt-LT" sz="2400" i="1" dirty="0">
                <a:latin typeface="Times New Roman" panose="02020603050405020304" pitchFamily="18" charset="0"/>
                <a:cs typeface="Times New Roman" panose="02020603050405020304" pitchFamily="18" charset="0"/>
              </a:rPr>
              <a:t>X savivaldybės administracijos </a:t>
            </a:r>
            <a:r>
              <a:rPr lang="lt-LT" sz="2400" dirty="0">
                <a:latin typeface="Times New Roman" panose="02020603050405020304" pitchFamily="18" charset="0"/>
                <a:cs typeface="Times New Roman" panose="02020603050405020304" pitchFamily="18" charset="0"/>
              </a:rPr>
              <a:t>– </a:t>
            </a:r>
            <a:r>
              <a:rPr lang="lt-LT" sz="2400" b="1" dirty="0">
                <a:latin typeface="Times New Roman" panose="02020603050405020304" pitchFamily="18" charset="0"/>
                <a:cs typeface="Times New Roman" panose="02020603050405020304" pitchFamily="18" charset="0"/>
              </a:rPr>
              <a:t>Pažyma apie pasiektas stebėsenos rodiklių</a:t>
            </a:r>
            <a:r>
              <a:rPr lang="lt-LT" sz="2400" dirty="0">
                <a:latin typeface="Times New Roman" panose="02020603050405020304" pitchFamily="18" charset="0"/>
                <a:cs typeface="Times New Roman" panose="02020603050405020304" pitchFamily="18" charset="0"/>
              </a:rPr>
              <a:t> </a:t>
            </a:r>
            <a:r>
              <a:rPr lang="lt-LT" sz="2400" b="1" dirty="0">
                <a:latin typeface="Times New Roman" panose="02020603050405020304" pitchFamily="18" charset="0"/>
                <a:cs typeface="Times New Roman" panose="02020603050405020304" pitchFamily="18" charset="0"/>
              </a:rPr>
              <a:t>Nr. P.B.2.0065 </a:t>
            </a:r>
            <a:r>
              <a:rPr lang="lt-LT" sz="2400" dirty="0">
                <a:latin typeface="Times New Roman" panose="02020603050405020304" pitchFamily="18" charset="0"/>
                <a:cs typeface="Times New Roman" panose="02020603050405020304" pitchFamily="18" charset="0"/>
              </a:rPr>
              <a:t>ar</a:t>
            </a:r>
            <a:r>
              <a:rPr lang="lt-LT" sz="2400" b="1" dirty="0">
                <a:latin typeface="Times New Roman" panose="02020603050405020304" pitchFamily="18" charset="0"/>
                <a:cs typeface="Times New Roman" panose="02020603050405020304" pitchFamily="18" charset="0"/>
              </a:rPr>
              <a:t> P.B.2.0965</a:t>
            </a:r>
            <a:r>
              <a:rPr lang="lt-LT" sz="2400" dirty="0">
                <a:latin typeface="Times New Roman" panose="02020603050405020304" pitchFamily="18" charset="0"/>
                <a:cs typeface="Times New Roman" panose="02020603050405020304" pitchFamily="18" charset="0"/>
              </a:rPr>
              <a:t> </a:t>
            </a:r>
            <a:r>
              <a:rPr lang="lt-LT" sz="2400" b="1" dirty="0">
                <a:latin typeface="Times New Roman" panose="02020603050405020304" pitchFamily="18" charset="0"/>
                <a:cs typeface="Times New Roman" panose="02020603050405020304" pitchFamily="18" charset="0"/>
              </a:rPr>
              <a:t>reikšmes</a:t>
            </a:r>
            <a:r>
              <a:rPr lang="lt-LT" sz="2400" dirty="0">
                <a:latin typeface="Times New Roman" panose="02020603050405020304" pitchFamily="18" charset="0"/>
                <a:cs typeface="Times New Roman" panose="02020603050405020304" pitchFamily="18" charset="0"/>
              </a:rPr>
              <a:t>.</a:t>
            </a:r>
          </a:p>
          <a:p>
            <a:pPr marL="457200" algn="just">
              <a:spcAft>
                <a:spcPts val="0"/>
              </a:spcAft>
            </a:pPr>
            <a:r>
              <a:rPr lang="lt-LT" sz="2400" dirty="0">
                <a:latin typeface="Times New Roman" panose="02020603050405020304" pitchFamily="18" charset="0"/>
                <a:cs typeface="Times New Roman" panose="02020603050405020304" pitchFamily="18" charset="0"/>
              </a:rPr>
              <a:t>Pažyma turi būti pasirašyta paprastu ar kvalifikuotu elektroniniu parašu arba patvirtinta (nurodant vardą, pavardę, pareigas ir datą) projekto vykdytojo įstaigos (organizacijos) vadovo arba jo įgalioto asmens.</a:t>
            </a:r>
          </a:p>
          <a:p>
            <a:pPr algn="just">
              <a:spcAft>
                <a:spcPts val="0"/>
              </a:spcAft>
            </a:pPr>
            <a:endParaRPr lang="lt-LT" sz="2400" dirty="0">
              <a:latin typeface="Times New Roman" panose="02020603050405020304" pitchFamily="18" charset="0"/>
              <a:cs typeface="Times New Roman" panose="02020603050405020304" pitchFamily="18" charset="0"/>
            </a:endParaRPr>
          </a:p>
          <a:p>
            <a:pPr marL="457200" indent="-457200" algn="just">
              <a:spcAft>
                <a:spcPts val="0"/>
              </a:spcAft>
              <a:buFont typeface="+mj-lt"/>
              <a:buAutoNum type="arabicPeriod" startAt="2"/>
            </a:pPr>
            <a:r>
              <a:rPr lang="lt-LT" sz="2400" b="1" dirty="0">
                <a:latin typeface="Times New Roman" panose="02020603050405020304" pitchFamily="18" charset="0"/>
                <a:cs typeface="Times New Roman" panose="02020603050405020304" pitchFamily="18" charset="0"/>
              </a:rPr>
              <a:t>Tarybos sprendimas </a:t>
            </a:r>
            <a:r>
              <a:rPr lang="lt-LT" sz="2400" dirty="0">
                <a:latin typeface="Times New Roman" panose="02020603050405020304" pitchFamily="18" charset="0"/>
                <a:cs typeface="Times New Roman" panose="02020603050405020304" pitchFamily="18" charset="0"/>
              </a:rPr>
              <a:t>ir/arba </a:t>
            </a:r>
            <a:r>
              <a:rPr lang="lt-LT" sz="2400" b="1" dirty="0">
                <a:latin typeface="Times New Roman" panose="02020603050405020304" pitchFamily="18" charset="0"/>
                <a:cs typeface="Times New Roman" panose="02020603050405020304" pitchFamily="18" charset="0"/>
              </a:rPr>
              <a:t>aktyvi nuoroda </a:t>
            </a:r>
            <a:r>
              <a:rPr lang="lt-LT" sz="2400" dirty="0">
                <a:latin typeface="Times New Roman" panose="02020603050405020304" pitchFamily="18" charset="0"/>
                <a:cs typeface="Times New Roman" panose="02020603050405020304" pitchFamily="18" charset="0"/>
              </a:rPr>
              <a:t>į viešai skelbiamą </a:t>
            </a:r>
            <a:r>
              <a:rPr lang="lt-LT" sz="2400" b="1" dirty="0">
                <a:latin typeface="Times New Roman" panose="02020603050405020304" pitchFamily="18" charset="0"/>
                <a:cs typeface="Times New Roman" panose="02020603050405020304" pitchFamily="18" charset="0"/>
              </a:rPr>
              <a:t>patvirtintą socialinio būsto fondo sąrašą</a:t>
            </a:r>
            <a:r>
              <a:rPr lang="lt-LT" sz="2400" dirty="0">
                <a:latin typeface="Times New Roman" panose="02020603050405020304" pitchFamily="18" charset="0"/>
                <a:cs typeface="Times New Roman" panose="02020603050405020304" pitchFamily="18" charset="0"/>
              </a:rPr>
              <a:t>, siekiant įsitikinti, jog būstas yra įtrauktas į savivaldybės socialinio būsto fondo sąrašą, kaip socialinis būstas.</a:t>
            </a:r>
          </a:p>
          <a:p>
            <a:pPr>
              <a:spcAft>
                <a:spcPts val="0"/>
              </a:spcAft>
            </a:pPr>
            <a:endParaRPr lang="lt-LT" sz="2400" dirty="0">
              <a:latin typeface="Times New Roman" panose="02020603050405020304" pitchFamily="18" charset="0"/>
              <a:cs typeface="Times New Roman" panose="02020603050405020304" pitchFamily="18" charset="0"/>
            </a:endParaRPr>
          </a:p>
          <a:p>
            <a:pPr>
              <a:spcAft>
                <a:spcPts val="0"/>
              </a:spcAft>
            </a:pPr>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F455D74C-E853-B9C3-ED20-D937AE54693C}"/>
              </a:ext>
            </a:extLst>
          </p:cNvPr>
          <p:cNvSpPr txBox="1">
            <a:spLocks/>
          </p:cNvSpPr>
          <p:nvPr/>
        </p:nvSpPr>
        <p:spPr>
          <a:xfrm>
            <a:off x="1422793" y="499455"/>
            <a:ext cx="9346414" cy="117851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r>
              <a:rPr lang="en-US" sz="2400" b="1" cap="small" dirty="0">
                <a:latin typeface="Times New Roman" panose="02020603050405020304" pitchFamily="18" charset="0"/>
                <a:cs typeface="Times New Roman" panose="02020603050405020304" pitchFamily="18" charset="0"/>
              </a:rPr>
              <a:t> </a:t>
            </a:r>
          </a:p>
          <a:p>
            <a:pPr algn="ctr">
              <a:lnSpc>
                <a:spcPct val="100000"/>
              </a:lnSpc>
              <a:spcAft>
                <a:spcPts val="0"/>
              </a:spcAft>
            </a:pPr>
            <a:r>
              <a:rPr lang="lt-LT" sz="2400" b="1" cap="all" dirty="0">
                <a:latin typeface="Times New Roman" panose="02020603050405020304" pitchFamily="18" charset="0"/>
                <a:cs typeface="Times New Roman" panose="02020603050405020304" pitchFamily="18" charset="0"/>
              </a:rPr>
              <a:t>Veikla Nr. 1 ir Nr. 5</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r>
              <a:rPr lang="lt-LT" sz="2400" dirty="0">
                <a:latin typeface="Times New Roman" panose="02020603050405020304" pitchFamily="18" charset="0"/>
                <a:cs typeface="Times New Roman" panose="02020603050405020304" pitchFamily="18" charset="0"/>
              </a:rPr>
              <a:t>Atsiskaitymas už rodiklius</a:t>
            </a:r>
            <a:endParaRPr lang="lt-LT" sz="2400" b="1" u="sng"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41483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a:extLst>
            <a:ext uri="{FF2B5EF4-FFF2-40B4-BE49-F238E27FC236}">
              <a16:creationId xmlns:a16="http://schemas.microsoft.com/office/drawing/2014/main" id="{DEB64BD1-FA34-08AC-EADC-D9AA69F2628A}"/>
            </a:ext>
          </a:extLst>
        </p:cNvPr>
        <p:cNvGrpSpPr/>
        <p:nvPr/>
      </p:nvGrpSpPr>
      <p:grpSpPr>
        <a:xfrm>
          <a:off x="0" y="0"/>
          <a:ext cx="0" cy="0"/>
          <a:chOff x="0" y="0"/>
          <a:chExt cx="0" cy="0"/>
        </a:xfrm>
      </p:grpSpPr>
      <p:sp>
        <p:nvSpPr>
          <p:cNvPr id="10" name="Text Placeholder 1">
            <a:extLst>
              <a:ext uri="{FF2B5EF4-FFF2-40B4-BE49-F238E27FC236}">
                <a16:creationId xmlns:a16="http://schemas.microsoft.com/office/drawing/2014/main" id="{C1391384-0C92-EBDE-CEEA-26649DB85924}"/>
              </a:ext>
            </a:extLst>
          </p:cNvPr>
          <p:cNvSpPr>
            <a:spLocks noGrp="1"/>
          </p:cNvSpPr>
          <p:nvPr>
            <p:ph type="body" sz="quarter" idx="10"/>
          </p:nvPr>
        </p:nvSpPr>
        <p:spPr>
          <a:xfrm>
            <a:off x="577749" y="1430823"/>
            <a:ext cx="5527663" cy="4694586"/>
          </a:xfrm>
        </p:spPr>
        <p:txBody>
          <a:bodyPr/>
          <a:lstStyle/>
          <a:p>
            <a:pPr algn="just">
              <a:lnSpc>
                <a:spcPct val="80000"/>
              </a:lnSpc>
              <a:spcAft>
                <a:spcPts val="600"/>
              </a:spcAft>
            </a:pPr>
            <a:r>
              <a:rPr lang="lt-LT" sz="2000" b="1" dirty="0">
                <a:latin typeface="Times New Roman" panose="02020603050405020304" pitchFamily="18" charset="0"/>
                <a:cs typeface="Times New Roman" panose="02020603050405020304" pitchFamily="18" charset="0"/>
              </a:rPr>
              <a:t>Pažymoje apie pasiektą stebėsenos rodiklio</a:t>
            </a:r>
            <a:r>
              <a:rPr lang="lt-LT" sz="2000" dirty="0">
                <a:latin typeface="Times New Roman" panose="02020603050405020304" pitchFamily="18" charset="0"/>
                <a:cs typeface="Times New Roman" panose="02020603050405020304" pitchFamily="18" charset="0"/>
              </a:rPr>
              <a:t> </a:t>
            </a:r>
            <a:r>
              <a:rPr lang="lt-LT" sz="2000" b="1" dirty="0">
                <a:latin typeface="Times New Roman" panose="02020603050405020304" pitchFamily="18" charset="0"/>
                <a:cs typeface="Times New Roman" panose="02020603050405020304" pitchFamily="18" charset="0"/>
              </a:rPr>
              <a:t>reikšmę </a:t>
            </a:r>
            <a:r>
              <a:rPr lang="lt-LT" sz="2000" dirty="0">
                <a:latin typeface="Times New Roman" panose="02020603050405020304" pitchFamily="18" charset="0"/>
                <a:cs typeface="Times New Roman" panose="02020603050405020304" pitchFamily="18" charset="0"/>
              </a:rPr>
              <a:t>nurodoma:</a:t>
            </a:r>
          </a:p>
          <a:p>
            <a:pPr algn="just">
              <a:lnSpc>
                <a:spcPct val="80000"/>
              </a:lnSpc>
              <a:spcAft>
                <a:spcPts val="600"/>
              </a:spcAft>
            </a:pPr>
            <a:r>
              <a:rPr lang="lt-LT" sz="2000" dirty="0">
                <a:latin typeface="Times New Roman" panose="02020603050405020304" pitchFamily="18" charset="0"/>
                <a:cs typeface="Times New Roman" panose="02020603050405020304" pitchFamily="18" charset="0"/>
              </a:rPr>
              <a:t>1. Projekto numeris;</a:t>
            </a:r>
          </a:p>
          <a:p>
            <a:pPr algn="just">
              <a:lnSpc>
                <a:spcPct val="80000"/>
              </a:lnSpc>
              <a:spcAft>
                <a:spcPts val="600"/>
              </a:spcAft>
            </a:pPr>
            <a:r>
              <a:rPr lang="lt-LT" sz="2000" dirty="0">
                <a:latin typeface="Times New Roman" panose="02020603050405020304" pitchFamily="18" charset="0"/>
                <a:cs typeface="Times New Roman" panose="02020603050405020304" pitchFamily="18" charset="0"/>
              </a:rPr>
              <a:t>2. Stebėsenos rodiklis, už kurį atsiskaitoma;</a:t>
            </a:r>
          </a:p>
          <a:p>
            <a:pPr algn="just">
              <a:lnSpc>
                <a:spcPct val="80000"/>
              </a:lnSpc>
              <a:spcAft>
                <a:spcPts val="600"/>
              </a:spcAft>
            </a:pPr>
            <a:r>
              <a:rPr lang="lt-LT" sz="2000" dirty="0">
                <a:latin typeface="Times New Roman" panose="02020603050405020304" pitchFamily="18" charset="0"/>
                <a:cs typeface="Times New Roman" panose="02020603050405020304" pitchFamily="18" charset="0"/>
              </a:rPr>
              <a:t>3. Stebėsenos rodiklio pasiekimo data (</a:t>
            </a:r>
            <a:r>
              <a:rPr lang="lt-LT" sz="2000" i="1" dirty="0">
                <a:latin typeface="Times New Roman" panose="02020603050405020304" pitchFamily="18" charset="0"/>
                <a:cs typeface="Times New Roman" panose="02020603050405020304" pitchFamily="18" charset="0"/>
              </a:rPr>
              <a:t>kai įsigytas būstas neremontuojamas - nuosavybės teisių įregistravimo data; kai įsigytas būstas remontuojamas - galutinio darbų perdavimo - priėmimo dokumento patvirtinimo data</a:t>
            </a:r>
            <a:r>
              <a:rPr lang="lt-LT" sz="2000" dirty="0">
                <a:latin typeface="Times New Roman" panose="02020603050405020304" pitchFamily="18" charset="0"/>
                <a:cs typeface="Times New Roman" panose="02020603050405020304" pitchFamily="18" charset="0"/>
              </a:rPr>
              <a:t>).</a:t>
            </a:r>
          </a:p>
          <a:p>
            <a:pPr algn="just">
              <a:lnSpc>
                <a:spcPct val="80000"/>
              </a:lnSpc>
              <a:spcAft>
                <a:spcPts val="600"/>
              </a:spcAft>
            </a:pPr>
            <a:r>
              <a:rPr lang="lt-LT" sz="2000" dirty="0">
                <a:latin typeface="Times New Roman" panose="02020603050405020304" pitchFamily="18" charset="0"/>
                <a:cs typeface="Times New Roman" panose="02020603050405020304" pitchFamily="18" charset="0"/>
              </a:rPr>
              <a:t>4. Faktiškai pasiekta rodiklio reikšmė (maksimalus asmenų, galinčių apsigyventi naujai sukurtuose socialiniuose būstuose, skaičius), atskirai nurodant maksimalų asmenų su negalia, jų šeimų narių skaičių ir maksimalų gausių šeimų narių skaičių;</a:t>
            </a:r>
          </a:p>
          <a:p>
            <a:pPr algn="just">
              <a:lnSpc>
                <a:spcPct val="80000"/>
              </a:lnSpc>
              <a:spcAft>
                <a:spcPts val="600"/>
              </a:spcAft>
            </a:pPr>
            <a:r>
              <a:rPr lang="lt-LT" sz="2000" dirty="0">
                <a:latin typeface="Times New Roman" panose="02020603050405020304" pitchFamily="18" charset="0"/>
                <a:cs typeface="Times New Roman" panose="02020603050405020304" pitchFamily="18" charset="0"/>
              </a:rPr>
              <a:t>5. Šaltiniai, kuriais remiantis apskaičiuotas stebėsenos rodiklis. </a:t>
            </a:r>
          </a:p>
          <a:p>
            <a:endParaRPr lang="en-US" sz="2200" dirty="0"/>
          </a:p>
        </p:txBody>
      </p:sp>
      <p:pic>
        <p:nvPicPr>
          <p:cNvPr id="4" name="Picture 3">
            <a:extLst>
              <a:ext uri="{FF2B5EF4-FFF2-40B4-BE49-F238E27FC236}">
                <a16:creationId xmlns:a16="http://schemas.microsoft.com/office/drawing/2014/main" id="{6CBD5540-D078-719A-8079-76AB1E3C56A6}"/>
              </a:ext>
            </a:extLst>
          </p:cNvPr>
          <p:cNvPicPr>
            <a:picLocks noChangeAspect="1"/>
          </p:cNvPicPr>
          <p:nvPr/>
        </p:nvPicPr>
        <p:blipFill>
          <a:blip r:embed="rId3"/>
          <a:stretch>
            <a:fillRect/>
          </a:stretch>
        </p:blipFill>
        <p:spPr>
          <a:xfrm>
            <a:off x="6105412" y="1299101"/>
            <a:ext cx="5709633" cy="3725535"/>
          </a:xfrm>
          <a:prstGeom prst="rect">
            <a:avLst/>
          </a:prstGeom>
          <a:noFill/>
        </p:spPr>
      </p:pic>
      <p:sp>
        <p:nvSpPr>
          <p:cNvPr id="5" name="Text Placeholder 2">
            <a:extLst>
              <a:ext uri="{FF2B5EF4-FFF2-40B4-BE49-F238E27FC236}">
                <a16:creationId xmlns:a16="http://schemas.microsoft.com/office/drawing/2014/main" id="{C7B06368-90D8-F884-1C2B-A3A5B4561F4F}"/>
              </a:ext>
            </a:extLst>
          </p:cNvPr>
          <p:cNvSpPr txBox="1">
            <a:spLocks/>
          </p:cNvSpPr>
          <p:nvPr/>
        </p:nvSpPr>
        <p:spPr>
          <a:xfrm>
            <a:off x="1860896" y="576267"/>
            <a:ext cx="8470207" cy="698232"/>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Aft>
                <a:spcPts val="0"/>
              </a:spcAft>
            </a:pPr>
            <a:r>
              <a:rPr lang="en-US" sz="2000" b="1" dirty="0">
                <a:latin typeface="Times New Roman" panose="02020603050405020304" pitchFamily="18" charset="0"/>
                <a:cs typeface="Times New Roman" panose="02020603050405020304" pitchFamily="18" charset="0"/>
              </a:rPr>
              <a:t>„</a:t>
            </a:r>
            <a:r>
              <a:rPr lang="lt-LT" sz="2000" b="1" cap="all" dirty="0">
                <a:latin typeface="Times New Roman" panose="02020603050405020304" pitchFamily="18" charset="0"/>
                <a:cs typeface="Times New Roman" panose="02020603050405020304" pitchFamily="18" charset="0"/>
              </a:rPr>
              <a:t>Socialinio būsto fondo plėtra“ Veikla Nr. 1 ir Nr. 5</a:t>
            </a:r>
            <a:endParaRPr lang="lt-LT" sz="2000" b="1" cap="small" dirty="0">
              <a:latin typeface="Times New Roman" panose="02020603050405020304" pitchFamily="18" charset="0"/>
              <a:cs typeface="Times New Roman" panose="02020603050405020304" pitchFamily="18" charset="0"/>
            </a:endParaRPr>
          </a:p>
          <a:p>
            <a:pPr algn="ctr">
              <a:lnSpc>
                <a:spcPct val="120000"/>
              </a:lnSpc>
              <a:spcAft>
                <a:spcPts val="0"/>
              </a:spcAft>
            </a:pPr>
            <a:r>
              <a:rPr lang="lt-LT" sz="2000" dirty="0">
                <a:latin typeface="Times New Roman" panose="02020603050405020304" pitchFamily="18" charset="0"/>
                <a:cs typeface="Times New Roman" panose="02020603050405020304" pitchFamily="18" charset="0"/>
              </a:rPr>
              <a:t>Atsiskaitymas už rodiklius</a:t>
            </a:r>
            <a:endParaRPr lang="en-US" sz="2000" dirty="0">
              <a:latin typeface="Times New Roman" panose="02020603050405020304" pitchFamily="18" charset="0"/>
              <a:cs typeface="Times New Roman" panose="02020603050405020304" pitchFamily="18" charset="0"/>
            </a:endParaRPr>
          </a:p>
        </p:txBody>
      </p:sp>
      <p:sp>
        <p:nvSpPr>
          <p:cNvPr id="12" name="Slide Number Placeholder 4">
            <a:extLst>
              <a:ext uri="{FF2B5EF4-FFF2-40B4-BE49-F238E27FC236}">
                <a16:creationId xmlns:a16="http://schemas.microsoft.com/office/drawing/2014/main" id="{98CD0178-5D41-43AB-BFE8-B2483A39ED93}"/>
              </a:ext>
            </a:extLst>
          </p:cNvPr>
          <p:cNvSpPr>
            <a:spLocks noGrp="1"/>
          </p:cNvSpPr>
          <p:nvPr>
            <p:ph type="sldNum" sz="quarter" idx="4"/>
          </p:nvPr>
        </p:nvSpPr>
        <p:spPr>
          <a:xfrm>
            <a:off x="412962" y="6281733"/>
            <a:ext cx="2928619" cy="365129"/>
          </a:xfrm>
        </p:spPr>
        <p:txBody>
          <a:bodyPr/>
          <a:lstStyle/>
          <a:p>
            <a:pPr>
              <a:spcAft>
                <a:spcPts val="600"/>
              </a:spcAft>
            </a:pPr>
            <a:fld id="{2C9A1DEF-F8CC-264F-9A7B-89BAB9CBC5C2}" type="slidenum">
              <a:rPr lang="en-US" smtClean="0"/>
              <a:pPr>
                <a:spcAft>
                  <a:spcPts val="600"/>
                </a:spcAft>
              </a:pPr>
              <a:t>30</a:t>
            </a:fld>
            <a:r>
              <a:rPr lang="en-US"/>
              <a:t>   |   </a:t>
            </a:r>
            <a:r>
              <a:rPr lang="en-US" err="1"/>
              <a:t>Centrinė</a:t>
            </a:r>
            <a:r>
              <a:rPr lang="en-US"/>
              <a:t> projektų valdymo </a:t>
            </a:r>
            <a:r>
              <a:rPr lang="en-US" err="1"/>
              <a:t>agentūra</a:t>
            </a:r>
            <a:endParaRPr lang="x-none"/>
          </a:p>
        </p:txBody>
      </p:sp>
      <p:sp>
        <p:nvSpPr>
          <p:cNvPr id="6" name="TextBox 5">
            <a:extLst>
              <a:ext uri="{FF2B5EF4-FFF2-40B4-BE49-F238E27FC236}">
                <a16:creationId xmlns:a16="http://schemas.microsoft.com/office/drawing/2014/main" id="{1BB60425-E0DC-AEF3-B64D-C0721C4BB372}"/>
              </a:ext>
            </a:extLst>
          </p:cNvPr>
          <p:cNvSpPr txBox="1"/>
          <p:nvPr/>
        </p:nvSpPr>
        <p:spPr>
          <a:xfrm>
            <a:off x="6353798" y="5524603"/>
            <a:ext cx="5451835" cy="757130"/>
          </a:xfrm>
          <a:prstGeom prst="rect">
            <a:avLst/>
          </a:prstGeom>
          <a:noFill/>
        </p:spPr>
        <p:txBody>
          <a:bodyPr wrap="square" rtlCol="0">
            <a:spAutoFit/>
          </a:bodyPr>
          <a:lstStyle/>
          <a:p>
            <a:pPr algn="just">
              <a:lnSpc>
                <a:spcPct val="80000"/>
              </a:lnSpc>
            </a:pPr>
            <a:r>
              <a:rPr lang="lt-LT" b="1" dirty="0">
                <a:latin typeface="Times New Roman" panose="02020603050405020304" pitchFamily="18" charset="0"/>
                <a:cs typeface="Times New Roman" panose="02020603050405020304" pitchFamily="18" charset="0"/>
              </a:rPr>
              <a:t>Pastaba.</a:t>
            </a:r>
            <a:r>
              <a:rPr lang="lt-LT" dirty="0">
                <a:latin typeface="Times New Roman" panose="02020603050405020304" pitchFamily="18" charset="0"/>
                <a:cs typeface="Times New Roman" panose="02020603050405020304" pitchFamily="18" charset="0"/>
              </a:rPr>
              <a:t> Pažyma turi būti pateikiama kiekvieną kartą tiems būstams, už kurių rodiklių pasiekimą atsiskaitoma su konkrečia veiklos ataskaita.</a:t>
            </a:r>
          </a:p>
        </p:txBody>
      </p:sp>
    </p:spTree>
    <p:extLst>
      <p:ext uri="{BB962C8B-B14F-4D97-AF65-F5344CB8AC3E}">
        <p14:creationId xmlns:p14="http://schemas.microsoft.com/office/powerpoint/2010/main" val="25030290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4773C28-6CAB-0E04-B575-74EE7121F8D5}"/>
              </a:ext>
            </a:extLst>
          </p:cNvPr>
          <p:cNvSpPr>
            <a:spLocks noGrp="1"/>
          </p:cNvSpPr>
          <p:nvPr>
            <p:ph type="sldNum" sz="quarter" idx="4"/>
          </p:nvPr>
        </p:nvSpPr>
        <p:spPr>
          <a:prstGeom prst="rect">
            <a:avLst/>
          </a:prstGeom>
        </p:spPr>
        <p:txBody>
          <a:bodyPr/>
          <a:lstStyle/>
          <a:p>
            <a:fld id="{2C9A1DEF-F8CC-264F-9A7B-89BAB9CBC5C2}" type="slidenum">
              <a:rPr lang="en-US" smtClean="0"/>
              <a:pPr/>
              <a:t>31</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6" name="Title 5">
            <a:extLst>
              <a:ext uri="{FF2B5EF4-FFF2-40B4-BE49-F238E27FC236}">
                <a16:creationId xmlns:a16="http://schemas.microsoft.com/office/drawing/2014/main" id="{2E9577E1-BCFD-622A-683C-A09A52070D31}"/>
              </a:ext>
            </a:extLst>
          </p:cNvPr>
          <p:cNvSpPr>
            <a:spLocks noGrp="1"/>
          </p:cNvSpPr>
          <p:nvPr>
            <p:ph type="title" idx="4294967295"/>
          </p:nvPr>
        </p:nvSpPr>
        <p:spPr>
          <a:xfrm>
            <a:off x="1355102" y="5019227"/>
            <a:ext cx="4776249" cy="978729"/>
          </a:xfrm>
          <a:prstGeom prst="rect">
            <a:avLst/>
          </a:prstGeom>
        </p:spPr>
        <p:txBody>
          <a:bodyPr wrap="square" rIns="108000" anchor="t" anchorCtr="0">
            <a:noAutofit/>
          </a:bodyPr>
          <a:lstStyle/>
          <a:p>
            <a:pPr algn="just">
              <a:lnSpc>
                <a:spcPct val="80000"/>
              </a:lnSpc>
              <a:spcAft>
                <a:spcPts val="600"/>
              </a:spcAft>
            </a:pPr>
            <a:r>
              <a:rPr lang="lt-LT" sz="1800" b="1" dirty="0">
                <a:solidFill>
                  <a:schemeClr val="accent6">
                    <a:lumMod val="25000"/>
                  </a:schemeClr>
                </a:solidFill>
                <a:latin typeface="Times New Roman" panose="02020603050405020304" pitchFamily="18" charset="0"/>
                <a:cs typeface="Times New Roman" panose="02020603050405020304" pitchFamily="18" charset="0"/>
              </a:rPr>
              <a:t>Atkreipiame dėmesį</a:t>
            </a:r>
            <a:r>
              <a:rPr lang="lt-LT" sz="1800" dirty="0">
                <a:solidFill>
                  <a:schemeClr val="accent6">
                    <a:lumMod val="25000"/>
                  </a:schemeClr>
                </a:solidFill>
                <a:latin typeface="Times New Roman" panose="02020603050405020304" pitchFamily="18" charset="0"/>
                <a:cs typeface="Times New Roman" panose="02020603050405020304" pitchFamily="18" charset="0"/>
              </a:rPr>
              <a:t>, kad CPVA turi teisę bet kuriuo projekto įgyvendinimo metu ir poprojektinės priežiūros laikotarpiu patikrinti, kaip laikomasi šio reikalavimo.</a:t>
            </a:r>
            <a:endParaRPr lang="en-US" sz="1800" dirty="0"/>
          </a:p>
        </p:txBody>
      </p:sp>
      <p:sp>
        <p:nvSpPr>
          <p:cNvPr id="11" name="Text Placeholder 2">
            <a:extLst>
              <a:ext uri="{FF2B5EF4-FFF2-40B4-BE49-F238E27FC236}">
                <a16:creationId xmlns:a16="http://schemas.microsoft.com/office/drawing/2014/main" id="{53E9A947-61D9-1764-A796-E2FC048DB080}"/>
              </a:ext>
            </a:extLst>
          </p:cNvPr>
          <p:cNvSpPr txBox="1">
            <a:spLocks/>
          </p:cNvSpPr>
          <p:nvPr/>
        </p:nvSpPr>
        <p:spPr>
          <a:xfrm>
            <a:off x="1593127" y="518229"/>
            <a:ext cx="7183225" cy="66534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0"/>
              </a:spcAft>
            </a:pPr>
            <a:r>
              <a:rPr lang="en-US" sz="2400" b="1" dirty="0">
                <a:latin typeface="Times New Roman" panose="02020603050405020304" pitchFamily="18" charset="0"/>
                <a:cs typeface="Times New Roman" panose="02020603050405020304" pitchFamily="18" charset="0"/>
              </a:rPr>
              <a:t>„</a:t>
            </a:r>
            <a:r>
              <a:rPr lang="lt-LT" sz="2400" b="1" noProof="1">
                <a:latin typeface="Times New Roman" panose="02020603050405020304" pitchFamily="18" charset="0"/>
                <a:cs typeface="Times New Roman" panose="02020603050405020304" pitchFamily="18" charset="0"/>
              </a:rPr>
              <a:t>Socialinio</a:t>
            </a:r>
            <a:r>
              <a:rPr lang="en-US" sz="2400" b="1" dirty="0">
                <a:latin typeface="Times New Roman" panose="02020603050405020304" pitchFamily="18" charset="0"/>
                <a:cs typeface="Times New Roman" panose="02020603050405020304" pitchFamily="18" charset="0"/>
              </a:rPr>
              <a:t> </a:t>
            </a:r>
            <a:r>
              <a:rPr lang="lt-LT" sz="2400" b="1" noProof="1">
                <a:latin typeface="Times New Roman" panose="02020603050405020304" pitchFamily="18" charset="0"/>
                <a:cs typeface="Times New Roman" panose="02020603050405020304" pitchFamily="18" charset="0"/>
              </a:rPr>
              <a:t>būsto</a:t>
            </a:r>
            <a:r>
              <a:rPr lang="en-US" sz="2400" b="1" dirty="0">
                <a:latin typeface="Times New Roman" panose="02020603050405020304" pitchFamily="18" charset="0"/>
                <a:cs typeface="Times New Roman" panose="02020603050405020304" pitchFamily="18" charset="0"/>
              </a:rPr>
              <a:t> </a:t>
            </a:r>
            <a:r>
              <a:rPr lang="lt-LT" sz="2400" b="1" noProof="1">
                <a:latin typeface="Times New Roman" panose="02020603050405020304" pitchFamily="18" charset="0"/>
                <a:cs typeface="Times New Roman" panose="02020603050405020304" pitchFamily="18" charset="0"/>
              </a:rPr>
              <a:t>fondo plėtra</a:t>
            </a:r>
            <a:r>
              <a:rPr lang="en-US" sz="2400" b="1" noProof="1">
                <a:latin typeface="Times New Roman" panose="02020603050405020304" pitchFamily="18" charset="0"/>
                <a:cs typeface="Times New Roman" panose="02020603050405020304" pitchFamily="18" charset="0"/>
              </a:rPr>
              <a:t>”</a:t>
            </a:r>
            <a:r>
              <a:rPr lang="lt-LT" sz="2400" b="1" noProof="1">
                <a:latin typeface="Times New Roman" panose="02020603050405020304" pitchFamily="18" charset="0"/>
                <a:cs typeface="Times New Roman" panose="02020603050405020304" pitchFamily="18" charset="0"/>
              </a:rPr>
              <a:t> Veikla </a:t>
            </a:r>
            <a:r>
              <a:rPr lang="en-US" sz="2400" b="1" dirty="0">
                <a:latin typeface="Times New Roman" panose="02020603050405020304" pitchFamily="18" charset="0"/>
                <a:cs typeface="Times New Roman" panose="02020603050405020304" pitchFamily="18" charset="0"/>
              </a:rPr>
              <a:t>Nr. 1 </a:t>
            </a:r>
            <a:r>
              <a:rPr lang="lt-LT" sz="2400" b="1" noProof="1">
                <a:latin typeface="Times New Roman" panose="02020603050405020304" pitchFamily="18" charset="0"/>
                <a:cs typeface="Times New Roman" panose="02020603050405020304" pitchFamily="18" charset="0"/>
              </a:rPr>
              <a:t>ir</a:t>
            </a:r>
            <a:r>
              <a:rPr lang="en-US" sz="2400" b="1" dirty="0">
                <a:latin typeface="Times New Roman" panose="02020603050405020304" pitchFamily="18" charset="0"/>
                <a:cs typeface="Times New Roman" panose="02020603050405020304" pitchFamily="18" charset="0"/>
              </a:rPr>
              <a:t> Nr. 5</a:t>
            </a:r>
          </a:p>
          <a:p>
            <a:pPr algn="ctr">
              <a:spcAft>
                <a:spcPts val="0"/>
              </a:spcAft>
            </a:pPr>
            <a:r>
              <a:rPr lang="lt-LT" sz="2400" dirty="0">
                <a:latin typeface="Times New Roman" panose="02020603050405020304" pitchFamily="18" charset="0"/>
                <a:cs typeface="Times New Roman" panose="02020603050405020304" pitchFamily="18" charset="0"/>
              </a:rPr>
              <a:t>VEIKLOS VYKDYMAS</a:t>
            </a:r>
            <a:endParaRPr lang="en-US" sz="24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9F3BABE-A32A-83D1-D77F-7E6AC80775DF}"/>
              </a:ext>
            </a:extLst>
          </p:cNvPr>
          <p:cNvSpPr txBox="1"/>
          <p:nvPr/>
        </p:nvSpPr>
        <p:spPr>
          <a:xfrm>
            <a:off x="1319752" y="1404081"/>
            <a:ext cx="7183225" cy="1200329"/>
          </a:xfrm>
          <a:prstGeom prst="rect">
            <a:avLst/>
          </a:prstGeom>
          <a:noFill/>
        </p:spPr>
        <p:txBody>
          <a:bodyPr wrap="square" rtlCol="0">
            <a:spAutoFit/>
          </a:bodyPr>
          <a:lstStyle/>
          <a:p>
            <a:pPr algn="just">
              <a:lnSpc>
                <a:spcPct val="80000"/>
              </a:lnSpc>
              <a:spcAft>
                <a:spcPts val="600"/>
              </a:spcAft>
            </a:pPr>
            <a:r>
              <a:rPr lang="lt-LT" b="1" dirty="0">
                <a:solidFill>
                  <a:schemeClr val="accent6">
                    <a:lumMod val="25000"/>
                  </a:schemeClr>
                </a:solidFill>
                <a:latin typeface="Times New Roman" panose="02020603050405020304" pitchFamily="18" charset="0"/>
                <a:cs typeface="Times New Roman" panose="02020603050405020304" pitchFamily="18" charset="0"/>
              </a:rPr>
              <a:t>SVARBU </a:t>
            </a:r>
            <a:r>
              <a:rPr lang="lt-LT" dirty="0">
                <a:solidFill>
                  <a:schemeClr val="accent6">
                    <a:lumMod val="25000"/>
                  </a:schemeClr>
                </a:solidFill>
                <a:latin typeface="Times New Roman" panose="02020603050405020304" pitchFamily="18" charset="0"/>
                <a:cs typeface="Times New Roman" panose="02020603050405020304" pitchFamily="18" charset="0"/>
              </a:rPr>
              <a:t>informuoti visus su socialinio būsto administravimu susijusius savivaldybės darbuotojus apie Gairių 2.2.2 papunktyje numatyto reikalavimo privalomumą, jog </a:t>
            </a:r>
            <a:r>
              <a:rPr lang="lt-LT" b="1" dirty="0">
                <a:solidFill>
                  <a:schemeClr val="accent6">
                    <a:lumMod val="25000"/>
                  </a:schemeClr>
                </a:solidFill>
                <a:latin typeface="Times New Roman" panose="02020603050405020304" pitchFamily="18" charset="0"/>
                <a:cs typeface="Times New Roman" panose="02020603050405020304" pitchFamily="18" charset="0"/>
              </a:rPr>
              <a:t>priemonės lėšomis įsigytas būstas projekto įgyvendinimo metu ir 5 (penkerius) metus po projekto įgyvendinimo pabaigos nepertraukiamai turi būti socialinio būsto fondo sąraše.</a:t>
            </a:r>
            <a:endParaRPr lang="en-US" dirty="0"/>
          </a:p>
        </p:txBody>
      </p:sp>
      <p:sp>
        <p:nvSpPr>
          <p:cNvPr id="3" name="TextBox 2">
            <a:extLst>
              <a:ext uri="{FF2B5EF4-FFF2-40B4-BE49-F238E27FC236}">
                <a16:creationId xmlns:a16="http://schemas.microsoft.com/office/drawing/2014/main" id="{2302518D-D57B-D923-CB89-D2D5C36615F6}"/>
              </a:ext>
            </a:extLst>
          </p:cNvPr>
          <p:cNvSpPr txBox="1"/>
          <p:nvPr/>
        </p:nvSpPr>
        <p:spPr>
          <a:xfrm>
            <a:off x="1319751" y="2734294"/>
            <a:ext cx="7183225" cy="1200329"/>
          </a:xfrm>
          <a:prstGeom prst="rect">
            <a:avLst/>
          </a:prstGeom>
          <a:noFill/>
        </p:spPr>
        <p:txBody>
          <a:bodyPr wrap="square" rtlCol="0">
            <a:spAutoFit/>
          </a:bodyPr>
          <a:lstStyle/>
          <a:p>
            <a:pPr algn="just">
              <a:lnSpc>
                <a:spcPct val="80000"/>
              </a:lnSpc>
              <a:spcAft>
                <a:spcPts val="600"/>
              </a:spcAft>
            </a:pPr>
            <a:r>
              <a:rPr lang="lt-LT" spc="40" dirty="0">
                <a:solidFill>
                  <a:srgbClr val="092E68"/>
                </a:solidFill>
                <a:latin typeface="Times New Roman" panose="02020603050405020304" pitchFamily="18" charset="0"/>
                <a:cs typeface="Times New Roman" panose="02020603050405020304" pitchFamily="18" charset="0"/>
              </a:rPr>
              <a:t>CPVA, administruodama socialinio būsto fondo plėtros projektus ankstesniame finansavimo periode, buvo nustačiusi atvejus, kai projekto lėšomis įsigyti būstai po kurio laiko būdavo išbraukti iš savivaldybės socialinio būsto fondo ir naudojami kaip savivaldybės būstai.</a:t>
            </a:r>
            <a:br>
              <a:rPr lang="lt-LT" spc="40" dirty="0">
                <a:solidFill>
                  <a:srgbClr val="092E68"/>
                </a:solidFill>
                <a:latin typeface="Times New Roman" panose="02020603050405020304" pitchFamily="18" charset="0"/>
                <a:cs typeface="Times New Roman" panose="02020603050405020304" pitchFamily="18" charset="0"/>
              </a:rPr>
            </a:br>
            <a:r>
              <a:rPr lang="lt-LT" dirty="0">
                <a:solidFill>
                  <a:schemeClr val="accent6">
                    <a:lumMod val="25000"/>
                  </a:schemeClr>
                </a:solidFill>
                <a:latin typeface="Times New Roman" panose="02020603050405020304" pitchFamily="18" charset="0"/>
                <a:cs typeface="Times New Roman" panose="02020603050405020304" pitchFamily="18" charset="0"/>
              </a:rPr>
              <a:t> </a:t>
            </a:r>
            <a:r>
              <a:rPr lang="lt-LT" b="1" u="sng" dirty="0">
                <a:solidFill>
                  <a:schemeClr val="accent6">
                    <a:lumMod val="25000"/>
                  </a:schemeClr>
                </a:solidFill>
                <a:latin typeface="Times New Roman" panose="02020603050405020304" pitchFamily="18" charset="0"/>
                <a:cs typeface="Times New Roman" panose="02020603050405020304" pitchFamily="18" charset="0"/>
              </a:rPr>
              <a:t>Savivaldybės būstas nėra lygu socialinis būstas.</a:t>
            </a:r>
            <a:endParaRPr lang="en-US" dirty="0"/>
          </a:p>
        </p:txBody>
      </p:sp>
      <p:sp>
        <p:nvSpPr>
          <p:cNvPr id="7" name="TextBox 6">
            <a:extLst>
              <a:ext uri="{FF2B5EF4-FFF2-40B4-BE49-F238E27FC236}">
                <a16:creationId xmlns:a16="http://schemas.microsoft.com/office/drawing/2014/main" id="{8BD91EC2-ADA3-AAB3-3976-358F06640903}"/>
              </a:ext>
            </a:extLst>
          </p:cNvPr>
          <p:cNvSpPr txBox="1"/>
          <p:nvPr/>
        </p:nvSpPr>
        <p:spPr>
          <a:xfrm>
            <a:off x="1355102" y="4098360"/>
            <a:ext cx="5752708" cy="757130"/>
          </a:xfrm>
          <a:prstGeom prst="rect">
            <a:avLst/>
          </a:prstGeom>
          <a:noFill/>
        </p:spPr>
        <p:txBody>
          <a:bodyPr wrap="square">
            <a:spAutoFit/>
          </a:bodyPr>
          <a:lstStyle/>
          <a:p>
            <a:pPr algn="just">
              <a:lnSpc>
                <a:spcPct val="80000"/>
              </a:lnSpc>
              <a:spcAft>
                <a:spcPts val="600"/>
              </a:spcAft>
            </a:pPr>
            <a:r>
              <a:rPr lang="lt-LT" b="1" dirty="0">
                <a:latin typeface="Times New Roman" panose="02020603050405020304" pitchFamily="18" charset="0"/>
                <a:cs typeface="Times New Roman" panose="02020603050405020304" pitchFamily="18" charset="0"/>
              </a:rPr>
              <a:t>SVARB</a:t>
            </a:r>
            <a:r>
              <a:rPr lang="en-US" b="1" dirty="0">
                <a:latin typeface="Times New Roman" panose="02020603050405020304" pitchFamily="18" charset="0"/>
                <a:cs typeface="Times New Roman" panose="02020603050405020304" pitchFamily="18" charset="0"/>
              </a:rPr>
              <a:t>U</a:t>
            </a:r>
            <a:r>
              <a:rPr lang="lt-LT" b="1" dirty="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u</a:t>
            </a:r>
            <a:r>
              <a:rPr lang="lt-LT" dirty="0">
                <a:solidFill>
                  <a:schemeClr val="accent6">
                    <a:lumMod val="25000"/>
                  </a:schemeClr>
                </a:solidFill>
                <a:latin typeface="Times New Roman" panose="02020603050405020304" pitchFamily="18" charset="0"/>
                <a:cs typeface="Times New Roman" panose="02020603050405020304" pitchFamily="18" charset="0"/>
              </a:rPr>
              <a:t>žtikrinti aukščiau minėto Gairių reikalavimo laikymąsi, siekiant išvengti galimų pažeidimų, kadangi pagal Gaires finansuojami </a:t>
            </a:r>
            <a:r>
              <a:rPr lang="lt-LT" b="1" dirty="0">
                <a:solidFill>
                  <a:schemeClr val="accent6">
                    <a:lumMod val="25000"/>
                  </a:schemeClr>
                </a:solidFill>
                <a:latin typeface="Times New Roman" panose="02020603050405020304" pitchFamily="18" charset="0"/>
                <a:cs typeface="Times New Roman" panose="02020603050405020304" pitchFamily="18" charset="0"/>
              </a:rPr>
              <a:t>TIK SOCIALINIAI BŪSTAI.</a:t>
            </a:r>
            <a:endParaRPr lang="en-US" dirty="0"/>
          </a:p>
        </p:txBody>
      </p:sp>
    </p:spTree>
    <p:extLst>
      <p:ext uri="{BB962C8B-B14F-4D97-AF65-F5344CB8AC3E}">
        <p14:creationId xmlns:p14="http://schemas.microsoft.com/office/powerpoint/2010/main" val="3474302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AFBDCD"/>
        </a:solidFill>
        <a:effectLst/>
      </p:bgPr>
    </p:bg>
    <p:spTree>
      <p:nvGrpSpPr>
        <p:cNvPr id="1" name="">
          <a:extLst>
            <a:ext uri="{FF2B5EF4-FFF2-40B4-BE49-F238E27FC236}">
              <a16:creationId xmlns:a16="http://schemas.microsoft.com/office/drawing/2014/main" id="{0128A3EB-3F9D-A9C3-ABC9-078F4157DAC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E718DE-ABC9-5C10-BC4E-6501BCADFA8A}"/>
              </a:ext>
            </a:extLst>
          </p:cNvPr>
          <p:cNvSpPr>
            <a:spLocks noGrp="1"/>
          </p:cNvSpPr>
          <p:nvPr>
            <p:ph type="body" sz="quarter" idx="13"/>
          </p:nvPr>
        </p:nvSpPr>
        <p:spPr>
          <a:xfrm>
            <a:off x="878057" y="1886909"/>
            <a:ext cx="6776508" cy="2336300"/>
          </a:xfrm>
        </p:spPr>
        <p:txBody>
          <a:bodyPr/>
          <a:lstStyle/>
          <a:p>
            <a:pPr algn="ctr">
              <a:lnSpc>
                <a:spcPct val="100000"/>
              </a:lnSpc>
              <a:spcAft>
                <a:spcPts val="0"/>
              </a:spcAft>
            </a:pPr>
            <a:r>
              <a:rPr lang="lt-LT" sz="3200" b="1" dirty="0">
                <a:solidFill>
                  <a:schemeClr val="bg1"/>
                </a:solidFill>
                <a:latin typeface="Times New Roman" panose="02020603050405020304" pitchFamily="18" charset="0"/>
                <a:cs typeface="Times New Roman" panose="02020603050405020304" pitchFamily="18" charset="0"/>
              </a:rPr>
              <a:t>DAŽNIAUSIAI UŽDUODAMI KLAUSIMAI</a:t>
            </a:r>
          </a:p>
          <a:p>
            <a:pPr algn="ctr">
              <a:lnSpc>
                <a:spcPct val="100000"/>
              </a:lnSpc>
              <a:spcAft>
                <a:spcPts val="0"/>
              </a:spcAft>
            </a:pPr>
            <a:endParaRPr lang="lt-LT" sz="3200" b="1" dirty="0">
              <a:solidFill>
                <a:schemeClr val="bg1"/>
              </a:solidFill>
              <a:latin typeface="Times New Roman" panose="02020603050405020304" pitchFamily="18" charset="0"/>
              <a:cs typeface="Times New Roman" panose="02020603050405020304" pitchFamily="18" charset="0"/>
            </a:endParaRPr>
          </a:p>
          <a:p>
            <a:pPr algn="ctr">
              <a:lnSpc>
                <a:spcPct val="100000"/>
              </a:lnSpc>
              <a:spcAft>
                <a:spcPts val="0"/>
              </a:spcAft>
            </a:pPr>
            <a:r>
              <a:rPr lang="lt-LT" sz="3200" b="1" dirty="0">
                <a:solidFill>
                  <a:schemeClr val="bg1"/>
                </a:solidFill>
                <a:latin typeface="Times New Roman" panose="02020603050405020304" pitchFamily="18" charset="0"/>
                <a:cs typeface="Times New Roman" panose="02020603050405020304" pitchFamily="18" charset="0"/>
              </a:rPr>
              <a:t>D. U. K.</a:t>
            </a:r>
            <a:endParaRPr lang="x-none" sz="3200"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3557A47F-1DD6-9096-AF1F-2A06A49CBA69}"/>
              </a:ext>
            </a:extLst>
          </p:cNvPr>
          <p:cNvSpPr>
            <a:spLocks noGrp="1"/>
          </p:cNvSpPr>
          <p:nvPr>
            <p:ph type="sldNum" sz="quarter" idx="4"/>
          </p:nvPr>
        </p:nvSpPr>
        <p:spPr/>
        <p:txBody>
          <a:bodyPr/>
          <a:lstStyle/>
          <a:p>
            <a:fld id="{2C9A1DEF-F8CC-264F-9A7B-89BAB9CBC5C2}" type="slidenum">
              <a:rPr lang="en-US" smtClean="0"/>
              <a:pPr/>
              <a:t>32</a:t>
            </a:fld>
            <a:r>
              <a:rPr lang="en-US" dirty="0"/>
              <a:t>   |   </a:t>
            </a:r>
            <a:r>
              <a:rPr lang="en-US" dirty="0" err="1"/>
              <a:t>Centrinė</a:t>
            </a:r>
            <a:r>
              <a:rPr lang="en-US" dirty="0"/>
              <a:t> projektų valdymo </a:t>
            </a:r>
            <a:r>
              <a:rPr lang="en-US" dirty="0" err="1"/>
              <a:t>agentūra</a:t>
            </a:r>
            <a:endParaRPr lang="x-none" dirty="0"/>
          </a:p>
        </p:txBody>
      </p:sp>
    </p:spTree>
    <p:extLst>
      <p:ext uri="{BB962C8B-B14F-4D97-AF65-F5344CB8AC3E}">
        <p14:creationId xmlns:p14="http://schemas.microsoft.com/office/powerpoint/2010/main" val="2792070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F3FA6-7204-018A-28E5-7AC14E60E82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84475F6-DF15-49EE-68FF-A50C888C586C}"/>
              </a:ext>
            </a:extLst>
          </p:cNvPr>
          <p:cNvSpPr>
            <a:spLocks noGrp="1"/>
          </p:cNvSpPr>
          <p:nvPr>
            <p:ph type="body" sz="quarter" idx="13"/>
          </p:nvPr>
        </p:nvSpPr>
        <p:spPr>
          <a:xfrm>
            <a:off x="884475" y="1586621"/>
            <a:ext cx="10423050" cy="4532825"/>
          </a:xfrm>
        </p:spPr>
        <p:txBody>
          <a:bodyPr/>
          <a:lstStyle/>
          <a:p>
            <a:pPr marL="457200" indent="-457200" algn="just">
              <a:buAutoNum type="arabicPeriod"/>
            </a:pPr>
            <a:r>
              <a:rPr lang="lt-LT" sz="2400" b="1" dirty="0">
                <a:solidFill>
                  <a:schemeClr val="accent3"/>
                </a:solidFill>
                <a:latin typeface="Times New Roman" panose="02020603050405020304" pitchFamily="18" charset="0"/>
                <a:cs typeface="Times New Roman" panose="02020603050405020304" pitchFamily="18" charset="0"/>
              </a:rPr>
              <a:t>Ar galima statyti arba rekonstruoti, pritaikyti pastatą, kuriame 100 proc. būtų vien socialiniai būstai, kadangi Socialinio būsto fondo plėtros vykdymo rekomendacijų 11.8. p. numatyta, kad, planuojant naujai statyti arba rekonstruoti ir pritaikyti būsto paskirčiai esamus pastatus, kaip socialinis būstas būtų panaudota ne daugiau kaip 2/3 gyvenamajame name įrengtų būstų?</a:t>
            </a:r>
          </a:p>
          <a:p>
            <a:pPr algn="just"/>
            <a:r>
              <a:rPr lang="lt-LT" sz="2400" dirty="0">
                <a:latin typeface="Times New Roman" panose="02020603050405020304" pitchFamily="18" charset="0"/>
                <a:cs typeface="Times New Roman" panose="02020603050405020304" pitchFamily="18" charset="0"/>
              </a:rPr>
              <a:t>Vadovaujantis Gairėmis, vykdant socialinio būsto veiklą, </a:t>
            </a:r>
            <a:r>
              <a:rPr lang="lt-LT" sz="2400" b="1" u="sng" dirty="0">
                <a:latin typeface="Times New Roman" panose="02020603050405020304" pitchFamily="18" charset="0"/>
                <a:cs typeface="Times New Roman" panose="02020603050405020304" pitchFamily="18" charset="0"/>
              </a:rPr>
              <a:t>rekomenduojama</a:t>
            </a:r>
            <a:r>
              <a:rPr lang="lt-LT" sz="2400" dirty="0">
                <a:latin typeface="Times New Roman" panose="02020603050405020304" pitchFamily="18" charset="0"/>
                <a:cs typeface="Times New Roman" panose="02020603050405020304" pitchFamily="18" charset="0"/>
              </a:rPr>
              <a:t> atsižvelgti į Socialinio būsto fondo plėtros vykdymo rekomendacijų nuostatas susijusias su infrastruktūros plėtra, </a:t>
            </a:r>
            <a:r>
              <a:rPr lang="lt-LT" sz="2400" dirty="0" err="1">
                <a:latin typeface="Times New Roman" panose="02020603050405020304" pitchFamily="18" charset="0"/>
                <a:cs typeface="Times New Roman" panose="02020603050405020304" pitchFamily="18" charset="0"/>
              </a:rPr>
              <a:t>t.y</a:t>
            </a:r>
            <a:r>
              <a:rPr lang="lt-LT" sz="2400" dirty="0">
                <a:latin typeface="Times New Roman" panose="02020603050405020304" pitchFamily="18" charset="0"/>
                <a:cs typeface="Times New Roman" panose="02020603050405020304" pitchFamily="18" charset="0"/>
              </a:rPr>
              <a:t>. reikalavimas nėra privalomojo pobūdžio. </a:t>
            </a:r>
          </a:p>
          <a:p>
            <a:pPr algn="just"/>
            <a:r>
              <a:rPr lang="lt-LT" sz="2400" dirty="0">
                <a:latin typeface="Times New Roman" panose="02020603050405020304" pitchFamily="18" charset="0"/>
                <a:cs typeface="Times New Roman" panose="02020603050405020304" pitchFamily="18" charset="0"/>
              </a:rPr>
              <a:t>Nepaisant to, planuojant socialinio būsto fondo plėtros projektus turi būti siekiama atsižvelgti į minėtas rekomendacijų nuostatas. Tačiau jeigu vis tik nebus atsižvelgiama, manome, toks sprendimas turi būti argumentuotas ir įvertintas investiciniame projekte (</a:t>
            </a:r>
            <a:r>
              <a:rPr lang="lt-LT" sz="2400" i="1" dirty="0">
                <a:latin typeface="Times New Roman" panose="02020603050405020304" pitchFamily="18" charset="0"/>
                <a:cs typeface="Times New Roman" panose="02020603050405020304" pitchFamily="18" charset="0"/>
              </a:rPr>
              <a:t>jeigu jis rengiamas</a:t>
            </a:r>
            <a:r>
              <a:rPr lang="lt-LT" sz="2400" dirty="0">
                <a:latin typeface="Times New Roman" panose="02020603050405020304" pitchFamily="18" charset="0"/>
                <a:cs typeface="Times New Roman" panose="02020603050405020304" pitchFamily="18" charset="0"/>
              </a:rPr>
              <a:t>), nagrinėjant geriausios alternatyvos pasirinkimą, arba PĮP.</a:t>
            </a:r>
          </a:p>
        </p:txBody>
      </p:sp>
      <p:sp>
        <p:nvSpPr>
          <p:cNvPr id="5" name="Text Placeholder 2">
            <a:extLst>
              <a:ext uri="{FF2B5EF4-FFF2-40B4-BE49-F238E27FC236}">
                <a16:creationId xmlns:a16="http://schemas.microsoft.com/office/drawing/2014/main" id="{93340F45-8B8F-1DF7-BB9E-E4C773B7BC31}"/>
              </a:ext>
            </a:extLst>
          </p:cNvPr>
          <p:cNvSpPr txBox="1">
            <a:spLocks/>
          </p:cNvSpPr>
          <p:nvPr/>
        </p:nvSpPr>
        <p:spPr>
          <a:xfrm>
            <a:off x="1422793" y="556017"/>
            <a:ext cx="9346414" cy="52806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006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C78A-DF21-C980-C59C-CCAD350F93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D841CA0-B502-365F-3C1C-3F2F76757B96}"/>
              </a:ext>
            </a:extLst>
          </p:cNvPr>
          <p:cNvSpPr>
            <a:spLocks noGrp="1"/>
          </p:cNvSpPr>
          <p:nvPr>
            <p:ph type="body" sz="quarter" idx="13"/>
          </p:nvPr>
        </p:nvSpPr>
        <p:spPr>
          <a:xfrm>
            <a:off x="837583" y="1289539"/>
            <a:ext cx="10756540" cy="5310553"/>
          </a:xfrm>
        </p:spPr>
        <p:txBody>
          <a:bodyPr/>
          <a:lstStyle/>
          <a:p>
            <a:pPr marL="457200" indent="-457200" algn="just">
              <a:buFont typeface="+mj-lt"/>
              <a:buAutoNum type="arabicPeriod" startAt="2"/>
            </a:pPr>
            <a:r>
              <a:rPr lang="lt-LT" sz="2400" b="1" dirty="0">
                <a:solidFill>
                  <a:schemeClr val="accent3"/>
                </a:solidFill>
                <a:latin typeface="Times New Roman" panose="02020603050405020304" pitchFamily="18" charset="0"/>
                <a:cs typeface="Times New Roman" panose="02020603050405020304" pitchFamily="18" charset="0"/>
              </a:rPr>
              <a:t>Ar galima planuoti įsigyti didesnį kiekį socialinių būstų nei yra realus poreikis PĮP pateikimo dieną, </a:t>
            </a:r>
            <a:r>
              <a:rPr lang="lt-LT" sz="2400" b="1" dirty="0" err="1">
                <a:solidFill>
                  <a:schemeClr val="accent3"/>
                </a:solidFill>
                <a:latin typeface="Times New Roman" panose="02020603050405020304" pitchFamily="18" charset="0"/>
                <a:cs typeface="Times New Roman" panose="02020603050405020304" pitchFamily="18" charset="0"/>
              </a:rPr>
              <a:t>t.y</a:t>
            </a:r>
            <a:r>
              <a:rPr lang="lt-LT" sz="2400" b="1" dirty="0">
                <a:solidFill>
                  <a:schemeClr val="accent3"/>
                </a:solidFill>
                <a:latin typeface="Times New Roman" panose="02020603050405020304" pitchFamily="18" charset="0"/>
                <a:cs typeface="Times New Roman" panose="02020603050405020304" pitchFamily="18" charset="0"/>
              </a:rPr>
              <a:t>. PĮP pateikimo dieną yra X gausių šeimų skaičius, bet planuojama įsigyti </a:t>
            </a:r>
            <a:r>
              <a:rPr lang="lt-LT" sz="2400" b="1" dirty="0" err="1">
                <a:solidFill>
                  <a:schemeClr val="accent3"/>
                </a:solidFill>
                <a:latin typeface="Times New Roman" panose="02020603050405020304" pitchFamily="18" charset="0"/>
                <a:cs typeface="Times New Roman" panose="02020603050405020304" pitchFamily="18" charset="0"/>
              </a:rPr>
              <a:t>X+n</a:t>
            </a:r>
            <a:r>
              <a:rPr lang="lt-LT" sz="2400" b="1" dirty="0">
                <a:solidFill>
                  <a:schemeClr val="accent3"/>
                </a:solidFill>
                <a:latin typeface="Times New Roman" panose="02020603050405020304" pitchFamily="18" charset="0"/>
                <a:cs typeface="Times New Roman" panose="02020603050405020304" pitchFamily="18" charset="0"/>
              </a:rPr>
              <a:t> socialinių būstų, kadangi per projekto įgyvendinimo laikotarpį, daroma prielaida, kad tokių šeimų skaičius ženkliai išaugs?</a:t>
            </a:r>
          </a:p>
          <a:p>
            <a:pPr algn="just"/>
            <a:r>
              <a:rPr lang="lt-LT" sz="2400" dirty="0">
                <a:latin typeface="Times New Roman" panose="02020603050405020304" pitchFamily="18" charset="0"/>
                <a:cs typeface="Times New Roman" panose="02020603050405020304" pitchFamily="18" charset="0"/>
              </a:rPr>
              <a:t>Vadovaujantis Gairėmis, socialinio būsto fondo plėtros projektai gali būti planuojami, jeigu planuojant pažangos priemonę regione, savivaldybių sąrašuose yra tikslinės grupės asmenų, laukiančių socialinio būsto ir nurodyta, kad jeigu savivaldybės sąraše tikslinės grupės asmenų nėra, socialinio būsto fondo plėtros veikla nefinansuojama. </a:t>
            </a:r>
          </a:p>
          <a:p>
            <a:pPr algn="just"/>
            <a:r>
              <a:rPr lang="lt-LT" sz="2400" dirty="0">
                <a:latin typeface="Times New Roman" panose="02020603050405020304" pitchFamily="18" charset="0"/>
                <a:cs typeface="Times New Roman" panose="02020603050405020304" pitchFamily="18" charset="0"/>
              </a:rPr>
              <a:t>Atsižvelgiant į tai, reikėtų planuoti įsigyti tokį butų kiekį tikslinės grupės asmenims, kuris yra realiai pagrįstas, t. y. tiek, kiek PĮP teikimo dienai yra laukiančių tikslinės grupės asmenų pagal savivaldybės sąrašą. </a:t>
            </a:r>
          </a:p>
          <a:p>
            <a:pPr algn="just"/>
            <a:r>
              <a:rPr lang="lt-LT" sz="2400" dirty="0">
                <a:latin typeface="Times New Roman" panose="02020603050405020304" pitchFamily="18" charset="0"/>
                <a:cs typeface="Times New Roman" panose="02020603050405020304" pitchFamily="18" charset="0"/>
              </a:rPr>
              <a:t>Planuoti įsigyti butus galimai ateityje atsirasiantiems tikslinės grupės asmenims nėra pagrįstas poreikis. Toks planavimas ateityje galėtų sukelti rodiklių </a:t>
            </a:r>
            <a:r>
              <a:rPr lang="lt-LT" sz="2400" dirty="0" err="1">
                <a:latin typeface="Times New Roman" panose="02020603050405020304" pitchFamily="18" charset="0"/>
                <a:cs typeface="Times New Roman" panose="02020603050405020304" pitchFamily="18" charset="0"/>
              </a:rPr>
              <a:t>nepasiekimo</a:t>
            </a:r>
            <a:r>
              <a:rPr lang="lt-LT" sz="2400" dirty="0">
                <a:latin typeface="Times New Roman" panose="02020603050405020304" pitchFamily="18" charset="0"/>
                <a:cs typeface="Times New Roman" panose="02020603050405020304" pitchFamily="18" charset="0"/>
              </a:rPr>
              <a:t> problemas, jeigu neatsirastų toks tikslinės grupės asmenų skaičius.</a:t>
            </a:r>
          </a:p>
        </p:txBody>
      </p:sp>
      <p:sp>
        <p:nvSpPr>
          <p:cNvPr id="5" name="Text Placeholder 2">
            <a:extLst>
              <a:ext uri="{FF2B5EF4-FFF2-40B4-BE49-F238E27FC236}">
                <a16:creationId xmlns:a16="http://schemas.microsoft.com/office/drawing/2014/main" id="{C07E8FDC-F898-58AC-5637-BB482360B667}"/>
              </a:ext>
            </a:extLst>
          </p:cNvPr>
          <p:cNvSpPr txBox="1">
            <a:spLocks/>
          </p:cNvSpPr>
          <p:nvPr/>
        </p:nvSpPr>
        <p:spPr>
          <a:xfrm>
            <a:off x="1539108" y="499457"/>
            <a:ext cx="9346414" cy="537492"/>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87041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FDDB5-6152-9565-6BE7-7AF45B19AC9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3386435-BFF3-2E92-B33E-4F50B35479D0}"/>
              </a:ext>
            </a:extLst>
          </p:cNvPr>
          <p:cNvSpPr>
            <a:spLocks noGrp="1"/>
          </p:cNvSpPr>
          <p:nvPr>
            <p:ph type="body" sz="quarter" idx="13"/>
          </p:nvPr>
        </p:nvSpPr>
        <p:spPr>
          <a:xfrm>
            <a:off x="955591" y="1638957"/>
            <a:ext cx="10423050" cy="3929086"/>
          </a:xfrm>
        </p:spPr>
        <p:txBody>
          <a:bodyPr/>
          <a:lstStyle/>
          <a:p>
            <a:pPr marL="360000" indent="-360000" algn="just"/>
            <a:r>
              <a:rPr lang="lt-LT" sz="2400" b="1" dirty="0">
                <a:solidFill>
                  <a:schemeClr val="accent3"/>
                </a:solidFill>
                <a:latin typeface="Times New Roman" panose="02020603050405020304" pitchFamily="18" charset="0"/>
                <a:cs typeface="Times New Roman" panose="02020603050405020304" pitchFamily="18" charset="0"/>
              </a:rPr>
              <a:t>3. Ar planuojant rodiklių P.B.2.0065 „Naujų arba modernizuotų socialinių būstų talpumas“ ir R.B.2.2067 „Naujų arba modernizuotų socialinių būstų naudotojų skaičius per metus“ pasiekimą, šie turėtų sutapti ar gali skirtis?</a:t>
            </a:r>
          </a:p>
          <a:p>
            <a:pPr algn="just"/>
            <a:r>
              <a:rPr lang="lt-LT" sz="2400" dirty="0">
                <a:latin typeface="Times New Roman" panose="02020603050405020304" pitchFamily="18" charset="0"/>
                <a:cs typeface="Times New Roman" panose="02020603050405020304" pitchFamily="18" charset="0"/>
              </a:rPr>
              <a:t>Atsižvelgiant į tai, kad socialinio būsto įrengimas planuojamas pagal realius savivaldybės laukiančių asmenų sąraše esančius skaičius, planuojant Projektą šie rodikliai turėtų sutapti.</a:t>
            </a:r>
          </a:p>
          <a:p>
            <a:pPr algn="just"/>
            <a:r>
              <a:rPr lang="lt-LT" sz="2400" dirty="0">
                <a:latin typeface="Times New Roman" panose="02020603050405020304" pitchFamily="18" charset="0"/>
                <a:cs typeface="Times New Roman" panose="02020603050405020304" pitchFamily="18" charset="0"/>
              </a:rPr>
              <a:t>Pavyzdžiui, sąraše yra 5 daugiavaikės šeimos, kuriose yra viso 25 asmenys. Projektu planuojama įsigyti 5 butus, kurių talpumas bus 25 asmenys (P.B.2.0065). Iš čia, turi būti planuojama, kad tie 25 asmenys ir bus apgyvendinti tuose įsigytuose butuose ir taps naudotojais per metus (R.B.2.2067). </a:t>
            </a:r>
          </a:p>
          <a:p>
            <a:pPr marL="360000" indent="-360000" algn="just"/>
            <a:endParaRPr lang="lt-LT" sz="2400" dirty="0">
              <a:latin typeface="Times New Roman" panose="02020603050405020304" pitchFamily="18" charset="0"/>
              <a:cs typeface="Times New Roman" panose="02020603050405020304" pitchFamily="18" charset="0"/>
            </a:endParaRPr>
          </a:p>
          <a:p>
            <a:pPr algn="just"/>
            <a:endParaRPr lang="lt-LT" sz="2400" dirty="0">
              <a:latin typeface="Times New Roman" panose="02020603050405020304" pitchFamily="18" charset="0"/>
              <a:cs typeface="Times New Roman" panose="02020603050405020304" pitchFamily="18" charset="0"/>
            </a:endParaRPr>
          </a:p>
          <a:p>
            <a:pPr algn="just"/>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0FF8B5B7-79B7-2046-CDF1-FDF5A9D132C1}"/>
              </a:ext>
            </a:extLst>
          </p:cNvPr>
          <p:cNvSpPr txBox="1">
            <a:spLocks/>
          </p:cNvSpPr>
          <p:nvPr/>
        </p:nvSpPr>
        <p:spPr>
          <a:xfrm>
            <a:off x="1493909" y="556017"/>
            <a:ext cx="9346414" cy="49978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20224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ED8C6-81C6-5599-0042-F6F6637FF27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F64AAB5-B4F7-9B62-0F20-6157DF592DC0}"/>
              </a:ext>
            </a:extLst>
          </p:cNvPr>
          <p:cNvSpPr>
            <a:spLocks noGrp="1"/>
          </p:cNvSpPr>
          <p:nvPr>
            <p:ph type="body" sz="quarter" idx="13"/>
          </p:nvPr>
        </p:nvSpPr>
        <p:spPr>
          <a:xfrm>
            <a:off x="1029070" y="1785914"/>
            <a:ext cx="10423050" cy="4152973"/>
          </a:xfrm>
        </p:spPr>
        <p:txBody>
          <a:bodyPr/>
          <a:lstStyle/>
          <a:p>
            <a:pPr marL="360000" indent="-360000" algn="just"/>
            <a:r>
              <a:rPr lang="lt-LT" sz="2400" b="1" dirty="0">
                <a:solidFill>
                  <a:schemeClr val="accent3"/>
                </a:solidFill>
                <a:latin typeface="Times New Roman" panose="02020603050405020304" pitchFamily="18" charset="0"/>
                <a:cs typeface="Times New Roman" panose="02020603050405020304" pitchFamily="18" charset="0"/>
              </a:rPr>
              <a:t>4. Ar galima planuoti vaikų dienos centro ir/ar socialinių dirbtuvių patalpas planuojamo socialinių būstų daugiabučio pirmajame aukšte?</a:t>
            </a:r>
          </a:p>
          <a:p>
            <a:pPr algn="just"/>
            <a:r>
              <a:rPr lang="lt-LT" sz="2400" dirty="0">
                <a:latin typeface="Times New Roman" panose="02020603050405020304" pitchFamily="18" charset="0"/>
                <a:cs typeface="Times New Roman" panose="02020603050405020304" pitchFamily="18" charset="0"/>
              </a:rPr>
              <a:t>Taip, galima, socialinio būsto daugiabutyje planuoti vaikų dienos centro ir/ar socialinių dirbtuvių patalpas. </a:t>
            </a:r>
          </a:p>
          <a:p>
            <a:pPr algn="just"/>
            <a:r>
              <a:rPr lang="lt-LT" sz="2400" dirty="0">
                <a:latin typeface="Times New Roman" panose="02020603050405020304" pitchFamily="18" charset="0"/>
                <a:cs typeface="Times New Roman" panose="02020603050405020304" pitchFamily="18" charset="0"/>
              </a:rPr>
              <a:t>Svarbu paminėti, kad vaikų dienos socialinės priežiūros ir socialinių dirbtuvių  paslauga yra akredituojama, todėl šios patalpos turės atitikti Akredituotos vaikų dienos socialinės priežiūros ir socialinių dirbtuvių paslaugos teikimo reikalavimus ir rekomendacijas. </a:t>
            </a:r>
          </a:p>
          <a:p>
            <a:pPr algn="just"/>
            <a:r>
              <a:rPr lang="lt-LT" sz="2400" dirty="0">
                <a:latin typeface="Times New Roman" panose="02020603050405020304" pitchFamily="18" charset="0"/>
                <a:cs typeface="Times New Roman" panose="02020603050405020304" pitchFamily="18" charset="0"/>
              </a:rPr>
              <a:t>Kartu svarbu įsivertinti, kokią veiklą planuojama vykdyti vaikų dienos centre ir socialinėse dirbtuvėse, kad jos galėtų būti vykdomos gyvenamos paskirties daugiabutyje. Pvz., ar planuojama vykdyti veikla nekels triukšmo, kas trukdytų ramiam socialinio būsto gyventojų gyvenimui.</a:t>
            </a:r>
          </a:p>
          <a:p>
            <a:pPr algn="just"/>
            <a:endParaRPr lang="lt-LT" sz="2400" dirty="0">
              <a:latin typeface="Times New Roman" panose="02020603050405020304" pitchFamily="18" charset="0"/>
              <a:cs typeface="Times New Roman" panose="02020603050405020304" pitchFamily="18" charset="0"/>
            </a:endParaRPr>
          </a:p>
          <a:p>
            <a:pPr algn="just"/>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66DD6443-AB24-C9B5-66F6-F7A8DC8BBC48}"/>
              </a:ext>
            </a:extLst>
          </p:cNvPr>
          <p:cNvSpPr txBox="1">
            <a:spLocks/>
          </p:cNvSpPr>
          <p:nvPr/>
        </p:nvSpPr>
        <p:spPr>
          <a:xfrm>
            <a:off x="1567388" y="537164"/>
            <a:ext cx="9346414" cy="528065"/>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5366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A9BE5-F3EA-EDC5-B2BC-A83FB3DAE51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D77CBA4-F52D-90ED-02F0-681E5BA7D4C1}"/>
              </a:ext>
            </a:extLst>
          </p:cNvPr>
          <p:cNvSpPr>
            <a:spLocks noGrp="1"/>
          </p:cNvSpPr>
          <p:nvPr>
            <p:ph type="body" sz="quarter" idx="13"/>
          </p:nvPr>
        </p:nvSpPr>
        <p:spPr>
          <a:xfrm>
            <a:off x="711868" y="1656961"/>
            <a:ext cx="11128440" cy="4567994"/>
          </a:xfrm>
        </p:spPr>
        <p:txBody>
          <a:bodyPr/>
          <a:lstStyle/>
          <a:p>
            <a:pPr marL="360000" indent="-360000" algn="just"/>
            <a:r>
              <a:rPr lang="lt-LT" sz="2400" b="1" dirty="0">
                <a:solidFill>
                  <a:schemeClr val="accent3"/>
                </a:solidFill>
                <a:latin typeface="Times New Roman" panose="02020603050405020304" pitchFamily="18" charset="0"/>
                <a:cs typeface="Times New Roman" panose="02020603050405020304" pitchFamily="18" charset="0"/>
              </a:rPr>
              <a:t>5.</a:t>
            </a:r>
            <a:r>
              <a:rPr lang="lt-LT" sz="2400" dirty="0">
                <a:latin typeface="Times New Roman" panose="02020603050405020304" pitchFamily="18" charset="0"/>
                <a:cs typeface="Times New Roman" panose="02020603050405020304" pitchFamily="18" charset="0"/>
              </a:rPr>
              <a:t> </a:t>
            </a:r>
            <a:r>
              <a:rPr lang="lt-LT" sz="2400" b="1" dirty="0">
                <a:solidFill>
                  <a:schemeClr val="accent3"/>
                </a:solidFill>
                <a:latin typeface="Times New Roman" panose="02020603050405020304" pitchFamily="18" charset="0"/>
                <a:cs typeface="Times New Roman" panose="02020603050405020304" pitchFamily="18" charset="0"/>
              </a:rPr>
              <a:t>Ar planuojamas statyti pastatas – socialinių būstų daugiabutis su pirmajame aukšte numatomomis patalpomis vaikų dienos centrui ir/ar socialinėms dirbtuvėms, bus tinkamos finansuoti išlaidos, pagal regionų plėtros programoje, patvirtintas priemones?</a:t>
            </a:r>
          </a:p>
          <a:p>
            <a:pPr algn="just"/>
            <a:r>
              <a:rPr lang="lt-LT" sz="2200" dirty="0">
                <a:latin typeface="Times New Roman" panose="02020603050405020304" pitchFamily="18" charset="0"/>
                <a:cs typeface="Times New Roman" panose="02020603050405020304" pitchFamily="18" charset="0"/>
              </a:rPr>
              <a:t>Socialinio būsto fondo plėtra, vaikų dienos centras ir/ar socialinės dirbtuvės yra tinkamos finansuoti veiklos pagal Gaires. Statybų veikla taip pat yra tinkama finansuoti veikla. Pažymėtina, kad tinkamumą apsprendžia atitikimas visiems Gairėse nurodytiems reikalavimams.</a:t>
            </a:r>
          </a:p>
          <a:p>
            <a:pPr algn="just"/>
            <a:r>
              <a:rPr lang="lt-LT" sz="2200" dirty="0">
                <a:latin typeface="Times New Roman" panose="02020603050405020304" pitchFamily="18" charset="0"/>
                <a:cs typeface="Times New Roman" panose="02020603050405020304" pitchFamily="18" charset="0"/>
              </a:rPr>
              <a:t>Pavyzdžiui, socialinio būsto dalis tinkama, jeigu skirta tikslinei grupei – asmenims su negalia ir /ar gausioms šeimoms, socialinių dirbtuvių veikla tinkama, jeigu toks objektas numatytas Regiono pertvarkos žemėlapyje ir tenkina jame numatytus reikalavimus ir apimtis. </a:t>
            </a:r>
          </a:p>
          <a:p>
            <a:pPr algn="just"/>
            <a:r>
              <a:rPr lang="lt-LT" sz="2200" b="1" dirty="0">
                <a:latin typeface="Times New Roman" panose="02020603050405020304" pitchFamily="18" charset="0"/>
                <a:cs typeface="Times New Roman" panose="02020603050405020304" pitchFamily="18" charset="0"/>
              </a:rPr>
              <a:t>Atkreipiame dėmesį</a:t>
            </a:r>
            <a:r>
              <a:rPr lang="lt-LT" sz="2200" dirty="0">
                <a:latin typeface="Times New Roman" panose="02020603050405020304" pitchFamily="18" charset="0"/>
                <a:cs typeface="Times New Roman" panose="02020603050405020304" pitchFamily="18" charset="0"/>
              </a:rPr>
              <a:t>, kad jeigu skirtingoms veikloms planuojamas vienas infrastruktūros objektas, reikėtų joms visoms planuoti vieną Projektą, o ne tris skirtingus Projektus su dalimi to paties pastato. </a:t>
            </a:r>
          </a:p>
          <a:p>
            <a:pPr algn="just"/>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554E7B5B-A102-49F8-E65C-53D86F113358}"/>
              </a:ext>
            </a:extLst>
          </p:cNvPr>
          <p:cNvSpPr txBox="1">
            <a:spLocks/>
          </p:cNvSpPr>
          <p:nvPr/>
        </p:nvSpPr>
        <p:spPr>
          <a:xfrm>
            <a:off x="1422793" y="546591"/>
            <a:ext cx="9346414" cy="537492"/>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83879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E0457-AE69-0946-7DDA-945E1D84BA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CD66DE3-9BCE-F09D-526D-33DD4D42A3BC}"/>
              </a:ext>
            </a:extLst>
          </p:cNvPr>
          <p:cNvSpPr>
            <a:spLocks noGrp="1"/>
          </p:cNvSpPr>
          <p:nvPr>
            <p:ph type="body" sz="quarter" idx="13"/>
          </p:nvPr>
        </p:nvSpPr>
        <p:spPr>
          <a:xfrm>
            <a:off x="574431" y="1387329"/>
            <a:ext cx="11254154" cy="5318271"/>
          </a:xfrm>
        </p:spPr>
        <p:txBody>
          <a:bodyPr/>
          <a:lstStyle/>
          <a:p>
            <a:pPr marL="360000" indent="-360000" algn="just"/>
            <a:r>
              <a:rPr lang="lt-LT" sz="2400" b="1" dirty="0">
                <a:solidFill>
                  <a:schemeClr val="accent3"/>
                </a:solidFill>
                <a:latin typeface="Times New Roman" panose="02020603050405020304" pitchFamily="18" charset="0"/>
                <a:cs typeface="Times New Roman" panose="02020603050405020304" pitchFamily="18" charset="0"/>
              </a:rPr>
              <a:t>6.</a:t>
            </a:r>
            <a:r>
              <a:rPr lang="lt-LT" sz="2400" dirty="0">
                <a:latin typeface="Times New Roman" panose="02020603050405020304" pitchFamily="18" charset="0"/>
                <a:cs typeface="Times New Roman" panose="02020603050405020304" pitchFamily="18" charset="0"/>
              </a:rPr>
              <a:t> </a:t>
            </a:r>
            <a:r>
              <a:rPr lang="lt-LT" sz="2400" b="1" dirty="0">
                <a:solidFill>
                  <a:schemeClr val="accent3"/>
                </a:solidFill>
                <a:latin typeface="Times New Roman" panose="02020603050405020304" pitchFamily="18" charset="0"/>
                <a:cs typeface="Times New Roman" panose="02020603050405020304" pitchFamily="18" charset="0"/>
              </a:rPr>
              <a:t>Ar planuojamame statyti socialinių būstų daugiabutyje, kartu su kitais socialiniais būstais, galima planuoti įrengti apsaugoto būsto butus, ir, ar tokių butų įrengimas bus tinkamos finansuoti išlaidos pagal regionų plėtros programą?</a:t>
            </a:r>
          </a:p>
          <a:p>
            <a:pPr algn="just"/>
            <a:r>
              <a:rPr lang="lt-LT" sz="2400" dirty="0">
                <a:latin typeface="Times New Roman" panose="02020603050405020304" pitchFamily="18" charset="0"/>
                <a:cs typeface="Times New Roman" panose="02020603050405020304" pitchFamily="18" charset="0"/>
              </a:rPr>
              <a:t>Regiono pertvarkos žemėlapyje nurodyta, kad „</a:t>
            </a:r>
            <a:r>
              <a:rPr lang="lt-LT" sz="2400" b="1" i="1" dirty="0">
                <a:latin typeface="Times New Roman" panose="02020603050405020304" pitchFamily="18" charset="0"/>
                <a:cs typeface="Times New Roman" panose="02020603050405020304" pitchFamily="18" charset="0"/>
              </a:rPr>
              <a:t>Apgyvendinimo paslaugų plėtra negali būti įgyvendinama kitose socialinių paslaugų įstaigose, socialiniam būstui skirtose patalpose, išskyrus atvejus, kai asmenims reikalingas specialus gyvenamosios aplinkos pritaikymas</a:t>
            </a:r>
            <a:r>
              <a:rPr lang="lt-LT" sz="2400" dirty="0">
                <a:latin typeface="Times New Roman" panose="02020603050405020304" pitchFamily="18" charset="0"/>
                <a:cs typeface="Times New Roman" panose="02020603050405020304" pitchFamily="18" charset="0"/>
              </a:rPr>
              <a:t>“. </a:t>
            </a:r>
          </a:p>
          <a:p>
            <a:pPr algn="just"/>
            <a:r>
              <a:rPr lang="lt-LT" sz="2400" dirty="0">
                <a:latin typeface="Times New Roman" panose="02020603050405020304" pitchFamily="18" charset="0"/>
                <a:cs typeface="Times New Roman" panose="02020603050405020304" pitchFamily="18" charset="0"/>
              </a:rPr>
              <a:t>Taigi, socialinio būsto daugiabutyje neturėtų būti planuojamas apsaugotas būstas asmenims su intelekto ir/ar psichikos negalia, išskyrus atvejus, jeigu šios tikslinės grupės asmeniui reikalingas specialus gyvenamos aplinkos pritaikymas, pvz., toks asmuo turi kompleksinę negalią ir jam reikia specialaus fizinės aplinkos pritaikymo, kurį galima išpildyti statant naują daugiabutį. Bet iš esmės, socialinio būsto daugiabutyje neturėtų būti planuojamas apsaugotas būstas asmenims su intelekto ir / ar psichikos negalia. </a:t>
            </a:r>
          </a:p>
          <a:p>
            <a:pPr algn="r"/>
            <a:r>
              <a:rPr lang="lt-LT" sz="2000" i="1" dirty="0">
                <a:latin typeface="Times New Roman" panose="02020603050405020304" pitchFamily="18" charset="0"/>
                <a:cs typeface="Times New Roman" panose="02020603050405020304" pitchFamily="18" charset="0"/>
              </a:rPr>
              <a:t>Tęsinys kitoje skaidrėje</a:t>
            </a:r>
          </a:p>
        </p:txBody>
      </p:sp>
      <p:sp>
        <p:nvSpPr>
          <p:cNvPr id="5" name="Text Placeholder 2">
            <a:extLst>
              <a:ext uri="{FF2B5EF4-FFF2-40B4-BE49-F238E27FC236}">
                <a16:creationId xmlns:a16="http://schemas.microsoft.com/office/drawing/2014/main" id="{679E5CA8-0520-AA47-4314-83EBDC4F2FB5}"/>
              </a:ext>
            </a:extLst>
          </p:cNvPr>
          <p:cNvSpPr txBox="1">
            <a:spLocks/>
          </p:cNvSpPr>
          <p:nvPr/>
        </p:nvSpPr>
        <p:spPr>
          <a:xfrm>
            <a:off x="1528301" y="508883"/>
            <a:ext cx="9346414" cy="537492"/>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3622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696D0-7A81-1E68-37FA-B2BB911ED8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DC62C41-5D26-7FA7-E150-D20B677FA225}"/>
              </a:ext>
            </a:extLst>
          </p:cNvPr>
          <p:cNvSpPr>
            <a:spLocks noGrp="1"/>
          </p:cNvSpPr>
          <p:nvPr>
            <p:ph type="body" sz="quarter" idx="13"/>
          </p:nvPr>
        </p:nvSpPr>
        <p:spPr>
          <a:xfrm>
            <a:off x="859410" y="1282046"/>
            <a:ext cx="10473179" cy="4838109"/>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Tikslinė grupė</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Asmenys su negalia </a:t>
            </a:r>
            <a:r>
              <a:rPr lang="lt-LT" sz="2200" dirty="0">
                <a:latin typeface="Times New Roman" panose="02020603050405020304" pitchFamily="18" charset="0"/>
                <a:cs typeface="Times New Roman" panose="02020603050405020304" pitchFamily="18" charset="0"/>
              </a:rPr>
              <a:t>(turintys judėjimo ir (ar) psichikos, ir (ar) proto, ir (ar) regos negalią), kuriems reikalingas specialiai pritaikytas būstas (tikslinė grupė turi atitikti </a:t>
            </a:r>
            <a:r>
              <a:rPr lang="lt-LT" sz="2200" i="1" dirty="0">
                <a:latin typeface="Times New Roman" panose="02020603050405020304" pitchFamily="18" charset="0"/>
                <a:cs typeface="Times New Roman" panose="02020603050405020304" pitchFamily="18" charset="0"/>
              </a:rPr>
              <a:t>Būsto pritaikymo asmeniui su negalia poreikio nustatymo, būsto pritaikymo ir finansavimo tvarkos aprašo </a:t>
            </a:r>
            <a:r>
              <a:rPr lang="lt-LT" sz="2200" dirty="0">
                <a:latin typeface="Times New Roman" panose="02020603050405020304" pitchFamily="18" charset="0"/>
                <a:cs typeface="Times New Roman" panose="02020603050405020304" pitchFamily="18" charset="0"/>
              </a:rPr>
              <a:t>3 punkte įvardytus asmenis)</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Gausios šeimos </a:t>
            </a:r>
            <a:r>
              <a:rPr lang="lt-LT" sz="2200" dirty="0">
                <a:latin typeface="Times New Roman" panose="02020603050405020304" pitchFamily="18" charset="0"/>
                <a:cs typeface="Times New Roman" panose="02020603050405020304" pitchFamily="18" charset="0"/>
              </a:rPr>
              <a:t>(kaip apibrėžta Paramos būstui įsigyti ar išsinuomoti įstatymo 16 straipsnio 1 dalies 2 punkte)</a:t>
            </a:r>
          </a:p>
          <a:p>
            <a:pPr algn="just">
              <a:spcAft>
                <a:spcPts val="0"/>
              </a:spcAft>
            </a:pPr>
            <a:endParaRPr lang="lt-LT" sz="2200" b="1" dirty="0">
              <a:latin typeface="Times New Roman" panose="02020603050405020304" pitchFamily="18" charset="0"/>
              <a:cs typeface="Times New Roman" panose="02020603050405020304" pitchFamily="18" charset="0"/>
            </a:endParaRPr>
          </a:p>
          <a:p>
            <a:pPr algn="just">
              <a:spcAft>
                <a:spcPts val="0"/>
              </a:spcAft>
            </a:pPr>
            <a:r>
              <a:rPr lang="lt-LT" sz="2000" b="1" dirty="0">
                <a:latin typeface="Times New Roman" panose="02020603050405020304" pitchFamily="18" charset="0"/>
                <a:cs typeface="Times New Roman" panose="02020603050405020304" pitchFamily="18" charset="0"/>
              </a:rPr>
              <a:t>SVARBU</a:t>
            </a:r>
            <a:r>
              <a:rPr lang="en-US" sz="2000" b="1" dirty="0">
                <a:latin typeface="Times New Roman" panose="02020603050405020304" pitchFamily="18" charset="0"/>
                <a:cs typeface="Times New Roman" panose="02020603050405020304" pitchFamily="18" charset="0"/>
              </a:rPr>
              <a:t>!!!</a:t>
            </a:r>
            <a:endParaRPr lang="lt-LT" sz="2000" b="1" dirty="0">
              <a:latin typeface="Times New Roman" panose="02020603050405020304" pitchFamily="18" charset="0"/>
              <a:cs typeface="Times New Roman" panose="02020603050405020304" pitchFamily="18" charset="0"/>
            </a:endParaRPr>
          </a:p>
          <a:p>
            <a:pPr algn="just">
              <a:lnSpc>
                <a:spcPct val="90000"/>
              </a:lnSpc>
              <a:spcAft>
                <a:spcPts val="0"/>
              </a:spcAft>
            </a:pPr>
            <a:r>
              <a:rPr lang="lt-LT" sz="2200" dirty="0">
                <a:latin typeface="Times New Roman" panose="02020603050405020304" pitchFamily="18" charset="0"/>
                <a:cs typeface="Times New Roman" panose="02020603050405020304" pitchFamily="18" charset="0"/>
              </a:rPr>
              <a:t>Asmenims su negalia, neatitinkantiems Būsto pritaikymo asmeniui su negalia poreikio nustatymo, būsto pritaikymo ir finansavimo tvarkos aprašo </a:t>
            </a:r>
            <a:r>
              <a:rPr lang="lt-LT" sz="2200" dirty="0">
                <a:latin typeface="Times New Roman" panose="02020603050405020304" pitchFamily="18" charset="0"/>
                <a:cs typeface="Times New Roman" panose="02020603050405020304" pitchFamily="18" charset="0"/>
                <a:hlinkClick r:id="rId3"/>
              </a:rPr>
              <a:t>(https://e-seimas.lrs.lt/portal/legalAct/lt/TAD/b0f12721361811e98893d5af47354b00/apJtqYFFym?jfwid=pvgybv68k</a:t>
            </a:r>
            <a:r>
              <a:rPr lang="lt-LT" sz="2200" dirty="0">
                <a:latin typeface="Times New Roman" panose="02020603050405020304" pitchFamily="18" charset="0"/>
                <a:cs typeface="Times New Roman" panose="02020603050405020304" pitchFamily="18" charset="0"/>
              </a:rPr>
              <a:t>)  3 p. kriterijų, Projekto lėšomis įrengtas socialinis būstas </a:t>
            </a:r>
            <a:r>
              <a:rPr lang="lt-LT" sz="2200" b="1" dirty="0">
                <a:latin typeface="Times New Roman" panose="02020603050405020304" pitchFamily="18" charset="0"/>
                <a:cs typeface="Times New Roman" panose="02020603050405020304" pitchFamily="18" charset="0"/>
              </a:rPr>
              <a:t>NEGALI BŪTI </a:t>
            </a:r>
            <a:r>
              <a:rPr lang="lt-LT" sz="2200" dirty="0">
                <a:latin typeface="Times New Roman" panose="02020603050405020304" pitchFamily="18" charset="0"/>
                <a:cs typeface="Times New Roman" panose="02020603050405020304" pitchFamily="18" charset="0"/>
              </a:rPr>
              <a:t>skiriamas</a:t>
            </a:r>
          </a:p>
        </p:txBody>
      </p:sp>
      <p:sp>
        <p:nvSpPr>
          <p:cNvPr id="5" name="Text Placeholder 2">
            <a:extLst>
              <a:ext uri="{FF2B5EF4-FFF2-40B4-BE49-F238E27FC236}">
                <a16:creationId xmlns:a16="http://schemas.microsoft.com/office/drawing/2014/main" id="{6B556605-11A8-D3AB-B2CF-F385B9BF2946}"/>
              </a:ext>
            </a:extLst>
          </p:cNvPr>
          <p:cNvSpPr txBox="1">
            <a:spLocks/>
          </p:cNvSpPr>
          <p:nvPr/>
        </p:nvSpPr>
        <p:spPr>
          <a:xfrm>
            <a:off x="1602557" y="773679"/>
            <a:ext cx="9346414" cy="50836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88793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75565-A8AA-E820-4674-9C905D27B60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81706E-959B-3C17-C82B-AB1F3397D637}"/>
              </a:ext>
            </a:extLst>
          </p:cNvPr>
          <p:cNvSpPr>
            <a:spLocks noGrp="1"/>
          </p:cNvSpPr>
          <p:nvPr>
            <p:ph type="body" sz="quarter" idx="13"/>
          </p:nvPr>
        </p:nvSpPr>
        <p:spPr>
          <a:xfrm>
            <a:off x="574431" y="1387330"/>
            <a:ext cx="11254154" cy="4990068"/>
          </a:xfrm>
        </p:spPr>
        <p:txBody>
          <a:bodyPr/>
          <a:lstStyle/>
          <a:p>
            <a:pPr algn="just"/>
            <a:r>
              <a:rPr lang="lt-LT" sz="2000" i="1" dirty="0">
                <a:latin typeface="Times New Roman" panose="02020603050405020304" pitchFamily="18" charset="0"/>
                <a:cs typeface="Times New Roman" panose="02020603050405020304" pitchFamily="18" charset="0"/>
              </a:rPr>
              <a:t>Tęsinys 6 klausimo</a:t>
            </a:r>
          </a:p>
          <a:p>
            <a:pPr algn="just"/>
            <a:endParaRPr lang="lt-LT" sz="2000" i="1" dirty="0">
              <a:latin typeface="Times New Roman" panose="02020603050405020304" pitchFamily="18" charset="0"/>
              <a:cs typeface="Times New Roman" panose="02020603050405020304" pitchFamily="18" charset="0"/>
            </a:endParaRPr>
          </a:p>
          <a:p>
            <a:pPr algn="just"/>
            <a:r>
              <a:rPr lang="lt-LT" sz="2400" dirty="0">
                <a:latin typeface="Times New Roman" panose="02020603050405020304" pitchFamily="18" charset="0"/>
                <a:cs typeface="Times New Roman" panose="02020603050405020304" pitchFamily="18" charset="0"/>
              </a:rPr>
              <a:t>Pastebime, kad socialinio būsto daugiabutyje gali būti planuojamas apsaugotas būstas pagal Gairių 3 veiklą „</a:t>
            </a:r>
            <a:r>
              <a:rPr lang="lt-LT" sz="2400" i="1" dirty="0">
                <a:latin typeface="Times New Roman" panose="02020603050405020304" pitchFamily="18" charset="0"/>
                <a:cs typeface="Times New Roman" panose="02020603050405020304" pitchFamily="18" charset="0"/>
              </a:rPr>
              <a:t>Nestacionarių socialinių paslaugų infrastruktūros modernizavimas ir plėtra, siekiant didinti gyventojų socialinę gerovę</a:t>
            </a:r>
            <a:r>
              <a:rPr lang="lt-LT" sz="2400" dirty="0">
                <a:latin typeface="Times New Roman" panose="02020603050405020304" pitchFamily="18" charset="0"/>
                <a:cs typeface="Times New Roman" panose="02020603050405020304" pitchFamily="18" charset="0"/>
              </a:rPr>
              <a:t>“, kadangi Socialinių paslaugų katalogo 18.4 p. yra numatytas apsaugotas būstas neįgaliems asmenims (išskyrus intelekto ir/ar psichikos negalią), socialinę riziką patiriantiems asmenims ir sulaukusiems pilnametystės asmenims (iki 24 m.), kuriems buvo teikta socialinė globa (rūpyba) socialinės globos įstaigoje ar kurie gyveno socialinę riziką patiriančiose šeimose. Šioms tikslinėms grupėms galima planuoti apsaugotą būstą socialinio būsto daugiabutyje. </a:t>
            </a:r>
          </a:p>
          <a:p>
            <a:pPr algn="r"/>
            <a:endParaRPr lang="lt-LT" sz="2000" i="1" dirty="0">
              <a:latin typeface="Times New Roman" panose="02020603050405020304" pitchFamily="18" charset="0"/>
              <a:cs typeface="Times New Roman" panose="02020603050405020304" pitchFamily="18" charset="0"/>
            </a:endParaRPr>
          </a:p>
          <a:p>
            <a:pPr algn="r"/>
            <a:endParaRPr lang="lt-LT" sz="2000" i="1" dirty="0">
              <a:latin typeface="Times New Roman" panose="02020603050405020304" pitchFamily="18" charset="0"/>
              <a:cs typeface="Times New Roman" panose="02020603050405020304" pitchFamily="18" charset="0"/>
            </a:endParaRPr>
          </a:p>
          <a:p>
            <a:pPr algn="r"/>
            <a:r>
              <a:rPr lang="lt-LT" sz="2000" i="1" dirty="0">
                <a:latin typeface="Times New Roman" panose="02020603050405020304" pitchFamily="18" charset="0"/>
                <a:cs typeface="Times New Roman" panose="02020603050405020304" pitchFamily="18" charset="0"/>
              </a:rPr>
              <a:t>Tęsinys kitoje skaidrėje</a:t>
            </a:r>
          </a:p>
        </p:txBody>
      </p:sp>
      <p:sp>
        <p:nvSpPr>
          <p:cNvPr id="5" name="Text Placeholder 2">
            <a:extLst>
              <a:ext uri="{FF2B5EF4-FFF2-40B4-BE49-F238E27FC236}">
                <a16:creationId xmlns:a16="http://schemas.microsoft.com/office/drawing/2014/main" id="{C2D9AF01-6D59-F8CE-A0DE-CDB1CADF543B}"/>
              </a:ext>
            </a:extLst>
          </p:cNvPr>
          <p:cNvSpPr txBox="1">
            <a:spLocks/>
          </p:cNvSpPr>
          <p:nvPr/>
        </p:nvSpPr>
        <p:spPr>
          <a:xfrm>
            <a:off x="1528301" y="593724"/>
            <a:ext cx="9346414" cy="490358"/>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28529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BECA2-A6FC-777A-CA08-F75CDF8E01A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5B22DEC-7FF1-8CAE-6CCF-D1C56801AD9E}"/>
              </a:ext>
            </a:extLst>
          </p:cNvPr>
          <p:cNvSpPr>
            <a:spLocks noGrp="1"/>
          </p:cNvSpPr>
          <p:nvPr>
            <p:ph type="body" sz="quarter" idx="13"/>
          </p:nvPr>
        </p:nvSpPr>
        <p:spPr>
          <a:xfrm>
            <a:off x="562708" y="1598345"/>
            <a:ext cx="11254154" cy="4779052"/>
          </a:xfrm>
        </p:spPr>
        <p:txBody>
          <a:bodyPr/>
          <a:lstStyle/>
          <a:p>
            <a:pPr algn="just"/>
            <a:r>
              <a:rPr lang="lt-LT" sz="2000" i="1" dirty="0">
                <a:latin typeface="Times New Roman" panose="02020603050405020304" pitchFamily="18" charset="0"/>
                <a:cs typeface="Times New Roman" panose="02020603050405020304" pitchFamily="18" charset="0"/>
              </a:rPr>
              <a:t>Tęsinys 6 klausimo</a:t>
            </a:r>
          </a:p>
          <a:p>
            <a:pPr algn="just"/>
            <a:r>
              <a:rPr lang="lt-LT" sz="2400" dirty="0">
                <a:latin typeface="Times New Roman" panose="02020603050405020304" pitchFamily="18" charset="0"/>
                <a:cs typeface="Times New Roman" panose="02020603050405020304" pitchFamily="18" charset="0"/>
              </a:rPr>
              <a:t>Tuo pačiu </a:t>
            </a:r>
            <a:r>
              <a:rPr lang="lt-LT" sz="2400" b="1" dirty="0">
                <a:latin typeface="Times New Roman" panose="02020603050405020304" pitchFamily="18" charset="0"/>
                <a:cs typeface="Times New Roman" panose="02020603050405020304" pitchFamily="18" charset="0"/>
              </a:rPr>
              <a:t>atkreipiame dėmesį</a:t>
            </a:r>
            <a:r>
              <a:rPr lang="lt-LT" sz="2400" dirty="0">
                <a:latin typeface="Times New Roman" panose="02020603050405020304" pitchFamily="18" charset="0"/>
                <a:cs typeface="Times New Roman" panose="02020603050405020304" pitchFamily="18" charset="0"/>
              </a:rPr>
              <a:t>, kad regiono pertvarkos žemėlapyje yra nurodytas reikalavimas, kad asmenys su negalia </a:t>
            </a:r>
            <a:r>
              <a:rPr lang="lt-LT" sz="2400" b="1" dirty="0">
                <a:latin typeface="Times New Roman" panose="02020603050405020304" pitchFamily="18" charset="0"/>
                <a:cs typeface="Times New Roman" panose="02020603050405020304" pitchFamily="18" charset="0"/>
              </a:rPr>
              <a:t>negali būti </a:t>
            </a:r>
            <a:r>
              <a:rPr lang="lt-LT" sz="2400" b="1" dirty="0" err="1">
                <a:latin typeface="Times New Roman" panose="02020603050405020304" pitchFamily="18" charset="0"/>
                <a:cs typeface="Times New Roman" panose="02020603050405020304" pitchFamily="18" charset="0"/>
              </a:rPr>
              <a:t>segreguojami</a:t>
            </a:r>
            <a:r>
              <a:rPr lang="lt-LT" sz="2400" b="1" dirty="0">
                <a:latin typeface="Times New Roman" panose="02020603050405020304" pitchFamily="18" charset="0"/>
                <a:cs typeface="Times New Roman" panose="02020603050405020304" pitchFamily="18" charset="0"/>
              </a:rPr>
              <a:t> </a:t>
            </a:r>
            <a:r>
              <a:rPr lang="lt-LT" sz="2400" dirty="0">
                <a:latin typeface="Times New Roman" panose="02020603050405020304" pitchFamily="18" charset="0"/>
                <a:cs typeface="Times New Roman" panose="02020603050405020304" pitchFamily="18" charset="0"/>
              </a:rPr>
              <a:t>pagal patiriamą socialinę riziką ar negalios ypatumus ir, kad kelių butų steigimas viename name apsaugoto būsto veiklai organizuoti jau būtų laikomas segregacija.</a:t>
            </a:r>
          </a:p>
          <a:p>
            <a:pPr algn="just"/>
            <a:r>
              <a:rPr lang="lt-LT" sz="2400" dirty="0">
                <a:latin typeface="Times New Roman" panose="02020603050405020304" pitchFamily="18" charset="0"/>
                <a:cs typeface="Times New Roman" panose="02020603050405020304" pitchFamily="18" charset="0"/>
              </a:rPr>
              <a:t>Toks reikalavimas nereiškia, kad viename name galima kurti ne daugiau kaip vieną apsaugotą būstą asmenims su intelekto ir/ar psichikos negalia. Reikėtų laikytis to paties požiūrio kaip Socialinės globos normų apraše reglamentuoti reikalavimai panašaus tipo apgyvendinimo formoms, kaip bendruomeniniams vaikų globos namams (BVGN) ir ar grupinio gyvenimo namams (GGN), kai minėtų normų 1 priedo 14.3 punkte ir 4 priedo 16.5 punkte nurodoma, kad daugiabučiame gyvenamajame name, vienoje laiptinėje negali būti daugiau nei 2 BVGN arba GGN (o jei laiptinėje yra tik du butai, tai BVGN arba GGN gali būti tik viename iš jų). Tokiu pat principu turėtų būti planuojami ir apsaugoto būsto butai asmenims su intelekto ir/ar psichikos negalia.</a:t>
            </a:r>
          </a:p>
          <a:p>
            <a:pPr algn="just"/>
            <a:endParaRPr lang="lt-LT" sz="24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0258A1A3-4FCA-991A-E496-957CCA340BA2}"/>
              </a:ext>
            </a:extLst>
          </p:cNvPr>
          <p:cNvSpPr txBox="1">
            <a:spLocks/>
          </p:cNvSpPr>
          <p:nvPr/>
        </p:nvSpPr>
        <p:spPr>
          <a:xfrm>
            <a:off x="1516578" y="584298"/>
            <a:ext cx="9346414" cy="46207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dirty="0">
                <a:latin typeface="Times New Roman" panose="02020603050405020304" pitchFamily="18" charset="0"/>
                <a:cs typeface="Times New Roman" panose="02020603050405020304" pitchFamily="18" charset="0"/>
              </a:rPr>
              <a:t>Dažniausiai užduodami klausimai</a:t>
            </a:r>
            <a:endParaRPr lang="lt-LT" sz="2400" b="1" cap="small" dirty="0">
              <a:latin typeface="Times New Roman" panose="02020603050405020304" pitchFamily="18" charset="0"/>
              <a:cs typeface="Times New Roman" panose="02020603050405020304" pitchFamily="18" charset="0"/>
            </a:endParaRPr>
          </a:p>
          <a:p>
            <a:pPr algn="ctr">
              <a:lnSpc>
                <a:spcPct val="100000"/>
              </a:lnSpc>
            </a:pP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4846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28297-78C4-56B2-3A34-13EE9377613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EEF6563-3BE1-3650-FF53-82F38A803C87}"/>
              </a:ext>
            </a:extLst>
          </p:cNvPr>
          <p:cNvSpPr>
            <a:spLocks noGrp="1"/>
          </p:cNvSpPr>
          <p:nvPr>
            <p:ph type="body" sz="quarter" idx="11"/>
          </p:nvPr>
        </p:nvSpPr>
        <p:spPr>
          <a:xfrm>
            <a:off x="752803" y="1550941"/>
            <a:ext cx="5666852" cy="4435080"/>
          </a:xfrm>
        </p:spPr>
        <p:txBody>
          <a:bodyPr/>
          <a:lstStyle/>
          <a:p>
            <a:pPr algn="ctr">
              <a:lnSpc>
                <a:spcPct val="100000"/>
              </a:lnSpc>
              <a:spcAft>
                <a:spcPts val="0"/>
              </a:spcAft>
            </a:pPr>
            <a:r>
              <a:rPr lang="en-US" sz="2800" b="1" dirty="0">
                <a:solidFill>
                  <a:schemeClr val="bg1">
                    <a:lumMod val="95000"/>
                  </a:schemeClr>
                </a:solidFill>
                <a:latin typeface="Times New Roman" panose="02020603050405020304" pitchFamily="18" charset="0"/>
                <a:cs typeface="Times New Roman" panose="02020603050405020304" pitchFamily="18" charset="0"/>
              </a:rPr>
              <a:t>S</a:t>
            </a:r>
            <a:r>
              <a:rPr lang="lt-LT" sz="2800" b="1" dirty="0" err="1">
                <a:solidFill>
                  <a:schemeClr val="bg1">
                    <a:lumMod val="95000"/>
                  </a:schemeClr>
                </a:solidFill>
                <a:latin typeface="Times New Roman" panose="02020603050405020304" pitchFamily="18" charset="0"/>
                <a:cs typeface="Times New Roman" panose="02020603050405020304" pitchFamily="18" charset="0"/>
              </a:rPr>
              <a:t>ėkmės</a:t>
            </a:r>
            <a:r>
              <a:rPr lang="lt-LT" sz="2800" b="1" dirty="0">
                <a:solidFill>
                  <a:schemeClr val="bg1">
                    <a:lumMod val="95000"/>
                  </a:schemeClr>
                </a:solidFill>
                <a:latin typeface="Times New Roman" panose="02020603050405020304" pitchFamily="18" charset="0"/>
                <a:cs typeface="Times New Roman" panose="02020603050405020304" pitchFamily="18" charset="0"/>
              </a:rPr>
              <a:t> rengiant PĮP</a:t>
            </a:r>
            <a:r>
              <a:rPr lang="en-US" sz="2800" b="1" dirty="0">
                <a:solidFill>
                  <a:schemeClr val="bg1">
                    <a:lumMod val="95000"/>
                  </a:schemeClr>
                </a:solidFill>
                <a:latin typeface="Times New Roman" panose="02020603050405020304" pitchFamily="18" charset="0"/>
                <a:cs typeface="Times New Roman" panose="02020603050405020304" pitchFamily="18" charset="0"/>
              </a:rPr>
              <a:t> </a:t>
            </a:r>
            <a:r>
              <a:rPr lang="en-US" sz="2800" b="1" dirty="0" err="1">
                <a:solidFill>
                  <a:schemeClr val="bg1">
                    <a:lumMod val="95000"/>
                  </a:schemeClr>
                </a:solidFill>
                <a:latin typeface="Times New Roman" panose="02020603050405020304" pitchFamily="18" charset="0"/>
                <a:cs typeface="Times New Roman" panose="02020603050405020304" pitchFamily="18" charset="0"/>
              </a:rPr>
              <a:t>ir</a:t>
            </a:r>
            <a:r>
              <a:rPr lang="en-US" sz="2800" b="1" dirty="0">
                <a:solidFill>
                  <a:schemeClr val="bg1">
                    <a:lumMod val="95000"/>
                  </a:schemeClr>
                </a:solidFill>
                <a:latin typeface="Times New Roman" panose="02020603050405020304" pitchFamily="18" charset="0"/>
                <a:cs typeface="Times New Roman" panose="02020603050405020304" pitchFamily="18" charset="0"/>
              </a:rPr>
              <a:t> </a:t>
            </a:r>
            <a:r>
              <a:rPr lang="lt-LT" sz="2800" b="1" dirty="0">
                <a:solidFill>
                  <a:schemeClr val="bg1">
                    <a:lumMod val="95000"/>
                  </a:schemeClr>
                </a:solidFill>
                <a:latin typeface="Times New Roman" panose="02020603050405020304" pitchFamily="18" charset="0"/>
                <a:cs typeface="Times New Roman" panose="02020603050405020304" pitchFamily="18" charset="0"/>
              </a:rPr>
              <a:t>įgyvendinant Projektus</a:t>
            </a:r>
            <a:r>
              <a:rPr lang="en-US" sz="2800" b="1" dirty="0">
                <a:solidFill>
                  <a:schemeClr val="bg1">
                    <a:lumMod val="95000"/>
                  </a:schemeClr>
                </a:solidFill>
                <a:latin typeface="Times New Roman" panose="02020603050405020304" pitchFamily="18" charset="0"/>
                <a:cs typeface="Times New Roman" panose="02020603050405020304" pitchFamily="18" charset="0"/>
              </a:rPr>
              <a:t>!</a:t>
            </a:r>
          </a:p>
          <a:p>
            <a:pPr algn="ctr">
              <a:lnSpc>
                <a:spcPct val="100000"/>
              </a:lnSpc>
              <a:spcAft>
                <a:spcPts val="0"/>
              </a:spcAft>
            </a:pPr>
            <a:endParaRPr lang="en-US" sz="2400" b="1" dirty="0">
              <a:solidFill>
                <a:schemeClr val="bg1">
                  <a:lumMod val="95000"/>
                </a:schemeClr>
              </a:solidFill>
              <a:latin typeface="Times New Roman" panose="02020603050405020304" pitchFamily="18" charset="0"/>
              <a:cs typeface="Times New Roman" panose="02020603050405020304" pitchFamily="18" charset="0"/>
            </a:endParaRPr>
          </a:p>
          <a:p>
            <a:pPr algn="just">
              <a:lnSpc>
                <a:spcPct val="100000"/>
              </a:lnSpc>
              <a:spcAft>
                <a:spcPts val="0"/>
              </a:spcAft>
            </a:pPr>
            <a:r>
              <a:rPr lang="lt-LT" sz="2400" dirty="0">
                <a:solidFill>
                  <a:schemeClr val="bg1">
                    <a:lumMod val="95000"/>
                  </a:schemeClr>
                </a:solidFill>
                <a:latin typeface="Times New Roman" panose="02020603050405020304" pitchFamily="18" charset="0"/>
                <a:cs typeface="Times New Roman" panose="02020603050405020304" pitchFamily="18" charset="0"/>
              </a:rPr>
              <a:t>Turint klausimų dėl veiklos „Socialinio būsto fondo plėtra“, prašome kreiptis į </a:t>
            </a:r>
            <a:r>
              <a:rPr lang="lt-LT" sz="2400" b="1" dirty="0">
                <a:solidFill>
                  <a:schemeClr val="bg1">
                    <a:lumMod val="95000"/>
                  </a:schemeClr>
                </a:solidFill>
                <a:latin typeface="Times New Roman" panose="02020603050405020304" pitchFamily="18" charset="0"/>
                <a:cs typeface="Times New Roman" panose="02020603050405020304" pitchFamily="18" charset="0"/>
              </a:rPr>
              <a:t>vertinimo organizatorių Irmą Gedvilaitę</a:t>
            </a:r>
            <a:endParaRPr lang="en-US" sz="2400" b="1" dirty="0">
              <a:solidFill>
                <a:schemeClr val="bg1">
                  <a:lumMod val="95000"/>
                </a:schemeClr>
              </a:solidFill>
              <a:latin typeface="Times New Roman" panose="02020603050405020304" pitchFamily="18" charset="0"/>
              <a:cs typeface="Times New Roman" panose="02020603050405020304" pitchFamily="18" charset="0"/>
            </a:endParaRPr>
          </a:p>
          <a:p>
            <a:pPr algn="ctr">
              <a:lnSpc>
                <a:spcPct val="100000"/>
              </a:lnSpc>
              <a:spcAft>
                <a:spcPts val="0"/>
              </a:spcAft>
            </a:pPr>
            <a:endParaRPr lang="lt-LT" sz="2400" b="1" dirty="0">
              <a:solidFill>
                <a:schemeClr val="bg1">
                  <a:lumMod val="95000"/>
                </a:schemeClr>
              </a:solidFill>
              <a:latin typeface="Times New Roman" panose="02020603050405020304" pitchFamily="18" charset="0"/>
              <a:cs typeface="Times New Roman" panose="02020603050405020304" pitchFamily="18" charset="0"/>
            </a:endParaRPr>
          </a:p>
          <a:p>
            <a:pPr algn="ctr">
              <a:lnSpc>
                <a:spcPct val="100000"/>
              </a:lnSpc>
              <a:spcAft>
                <a:spcPts val="0"/>
              </a:spcAft>
            </a:pPr>
            <a:endParaRPr lang="en-US" sz="2400" b="1" dirty="0">
              <a:solidFill>
                <a:schemeClr val="bg1">
                  <a:lumMod val="95000"/>
                </a:schemeClr>
              </a:solidFill>
              <a:latin typeface="Times New Roman" panose="02020603050405020304" pitchFamily="18" charset="0"/>
              <a:cs typeface="Times New Roman" panose="02020603050405020304" pitchFamily="18" charset="0"/>
            </a:endParaRPr>
          </a:p>
          <a:p>
            <a:pPr>
              <a:lnSpc>
                <a:spcPct val="100000"/>
              </a:lnSpc>
              <a:spcAft>
                <a:spcPts val="0"/>
              </a:spcAft>
            </a:pPr>
            <a:r>
              <a:rPr lang="en-US" sz="2400" b="1" dirty="0" err="1">
                <a:solidFill>
                  <a:schemeClr val="bg1">
                    <a:lumMod val="95000"/>
                  </a:schemeClr>
                </a:solidFill>
                <a:latin typeface="Times New Roman" panose="02020603050405020304" pitchFamily="18" charset="0"/>
                <a:cs typeface="Times New Roman" panose="02020603050405020304" pitchFamily="18" charset="0"/>
              </a:rPr>
              <a:t>Kontaktiniai</a:t>
            </a:r>
            <a:r>
              <a:rPr lang="en-US" sz="2400" b="1" dirty="0">
                <a:solidFill>
                  <a:schemeClr val="bg1">
                    <a:lumMod val="95000"/>
                  </a:schemeClr>
                </a:solidFill>
                <a:latin typeface="Times New Roman" panose="02020603050405020304" pitchFamily="18" charset="0"/>
                <a:cs typeface="Times New Roman" panose="02020603050405020304" pitchFamily="18" charset="0"/>
              </a:rPr>
              <a:t> </a:t>
            </a:r>
            <a:r>
              <a:rPr lang="en-US" sz="2400" b="1" dirty="0" err="1">
                <a:solidFill>
                  <a:schemeClr val="bg1">
                    <a:lumMod val="95000"/>
                  </a:schemeClr>
                </a:solidFill>
                <a:latin typeface="Times New Roman" panose="02020603050405020304" pitchFamily="18" charset="0"/>
                <a:cs typeface="Times New Roman" panose="02020603050405020304" pitchFamily="18" charset="0"/>
              </a:rPr>
              <a:t>duomenys</a:t>
            </a:r>
            <a:endParaRPr lang="lt-LT" sz="2400" b="1" dirty="0">
              <a:solidFill>
                <a:schemeClr val="bg1">
                  <a:lumMod val="95000"/>
                </a:schemeClr>
              </a:solidFill>
              <a:latin typeface="Times New Roman" panose="02020603050405020304" pitchFamily="18" charset="0"/>
              <a:cs typeface="Times New Roman" panose="02020603050405020304" pitchFamily="18" charset="0"/>
            </a:endParaRPr>
          </a:p>
          <a:p>
            <a:pPr>
              <a:lnSpc>
                <a:spcPct val="100000"/>
              </a:lnSpc>
              <a:spcAft>
                <a:spcPts val="0"/>
              </a:spcAft>
            </a:pPr>
            <a:r>
              <a:rPr lang="lt-LT" sz="2400" dirty="0">
                <a:solidFill>
                  <a:schemeClr val="bg1">
                    <a:lumMod val="95000"/>
                  </a:schemeClr>
                </a:solidFill>
                <a:latin typeface="Times New Roman" panose="02020603050405020304" pitchFamily="18" charset="0"/>
                <a:cs typeface="Times New Roman" panose="02020603050405020304" pitchFamily="18" charset="0"/>
              </a:rPr>
              <a:t>El. paštas </a:t>
            </a:r>
            <a:r>
              <a:rPr lang="lt-LT" sz="2400" dirty="0" err="1">
                <a:solidFill>
                  <a:schemeClr val="bg1">
                    <a:lumMod val="9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I.Gedvilaite</a:t>
            </a:r>
            <a:r>
              <a:rPr lang="en-US" sz="2400" dirty="0">
                <a:solidFill>
                  <a:schemeClr val="bg1">
                    <a:lumMod val="95000"/>
                  </a:schemeClr>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@cpva.lt</a:t>
            </a:r>
            <a:endParaRPr lang="en-US" sz="2400" dirty="0">
              <a:solidFill>
                <a:schemeClr val="bg1">
                  <a:lumMod val="95000"/>
                </a:schemeClr>
              </a:solidFill>
              <a:latin typeface="Times New Roman" panose="02020603050405020304" pitchFamily="18" charset="0"/>
              <a:cs typeface="Times New Roman" panose="02020603050405020304" pitchFamily="18" charset="0"/>
            </a:endParaRPr>
          </a:p>
          <a:p>
            <a:pPr>
              <a:lnSpc>
                <a:spcPct val="100000"/>
              </a:lnSpc>
              <a:spcAft>
                <a:spcPts val="0"/>
              </a:spcAft>
            </a:pPr>
            <a:r>
              <a:rPr lang="en-US" sz="2400" dirty="0">
                <a:solidFill>
                  <a:schemeClr val="bg1">
                    <a:lumMod val="95000"/>
                  </a:schemeClr>
                </a:solidFill>
                <a:latin typeface="Times New Roman" panose="02020603050405020304" pitchFamily="18" charset="0"/>
                <a:cs typeface="Times New Roman" panose="02020603050405020304" pitchFamily="18" charset="0"/>
              </a:rPr>
              <a:t>Tel. Nr. +370 699 09271</a:t>
            </a:r>
            <a:endParaRPr lang="lt-LT" sz="2400" dirty="0">
              <a:solidFill>
                <a:schemeClr val="bg1">
                  <a:lumMod val="95000"/>
                </a:schemeClr>
              </a:solidFill>
              <a:latin typeface="Times New Roman" panose="02020603050405020304" pitchFamily="18" charset="0"/>
              <a:cs typeface="Times New Roman" panose="02020603050405020304" pitchFamily="18" charset="0"/>
            </a:endParaRPr>
          </a:p>
          <a:p>
            <a:pPr algn="ctr">
              <a:lnSpc>
                <a:spcPct val="100000"/>
              </a:lnSpc>
              <a:spcAft>
                <a:spcPts val="0"/>
              </a:spcAft>
            </a:pPr>
            <a:endParaRPr lang="x-none" sz="2400" b="1"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0DEF4D0-137B-65DF-31E7-5FC4F0D20323}"/>
              </a:ext>
            </a:extLst>
          </p:cNvPr>
          <p:cNvSpPr>
            <a:spLocks noGrp="1"/>
          </p:cNvSpPr>
          <p:nvPr>
            <p:ph type="sldNum" sz="quarter" idx="4294967295"/>
          </p:nvPr>
        </p:nvSpPr>
        <p:spPr>
          <a:xfrm>
            <a:off x="169681" y="6319445"/>
            <a:ext cx="3195687" cy="365125"/>
          </a:xfrm>
          <a:prstGeom prst="rect">
            <a:avLst/>
          </a:prstGeom>
        </p:spPr>
        <p:txBody>
          <a:bodyPr/>
          <a:lstStyle/>
          <a:p>
            <a:fld id="{2C9A1DEF-F8CC-264F-9A7B-89BAB9CBC5C2}" type="slidenum">
              <a:rPr lang="en-US" sz="800" smtClean="0">
                <a:solidFill>
                  <a:schemeClr val="bg1">
                    <a:lumMod val="95000"/>
                  </a:schemeClr>
                </a:solidFill>
                <a:latin typeface="DM Sans" pitchFamily="2" charset="-70"/>
              </a:rPr>
              <a:pPr/>
              <a:t>41</a:t>
            </a:fld>
            <a:r>
              <a:rPr lang="en-US" sz="800" dirty="0">
                <a:solidFill>
                  <a:schemeClr val="bg1">
                    <a:lumMod val="95000"/>
                  </a:schemeClr>
                </a:solidFill>
                <a:latin typeface="DM Sans" pitchFamily="2" charset="-70"/>
              </a:rPr>
              <a:t>   |   </a:t>
            </a:r>
            <a:r>
              <a:rPr lang="en-US" sz="800" dirty="0" err="1">
                <a:solidFill>
                  <a:schemeClr val="bg1">
                    <a:lumMod val="95000"/>
                  </a:schemeClr>
                </a:solidFill>
                <a:latin typeface="DM Sans" pitchFamily="2" charset="-70"/>
              </a:rPr>
              <a:t>Centrinė</a:t>
            </a:r>
            <a:r>
              <a:rPr lang="en-US" sz="800" dirty="0">
                <a:solidFill>
                  <a:schemeClr val="bg1">
                    <a:lumMod val="95000"/>
                  </a:schemeClr>
                </a:solidFill>
                <a:latin typeface="DM Sans" pitchFamily="2" charset="-70"/>
              </a:rPr>
              <a:t> </a:t>
            </a:r>
            <a:r>
              <a:rPr lang="en-US" sz="800" dirty="0" err="1">
                <a:solidFill>
                  <a:schemeClr val="bg1">
                    <a:lumMod val="95000"/>
                  </a:schemeClr>
                </a:solidFill>
                <a:latin typeface="DM Sans" pitchFamily="2" charset="-70"/>
              </a:rPr>
              <a:t>projektų</a:t>
            </a:r>
            <a:r>
              <a:rPr lang="en-US" sz="800" dirty="0">
                <a:solidFill>
                  <a:schemeClr val="bg1">
                    <a:lumMod val="95000"/>
                  </a:schemeClr>
                </a:solidFill>
                <a:latin typeface="DM Sans" pitchFamily="2" charset="-70"/>
              </a:rPr>
              <a:t> </a:t>
            </a:r>
            <a:r>
              <a:rPr lang="en-US" sz="800" dirty="0" err="1">
                <a:solidFill>
                  <a:schemeClr val="bg1">
                    <a:lumMod val="95000"/>
                  </a:schemeClr>
                </a:solidFill>
                <a:latin typeface="DM Sans" pitchFamily="2" charset="-70"/>
              </a:rPr>
              <a:t>valdymo</a:t>
            </a:r>
            <a:r>
              <a:rPr lang="en-US" sz="800" dirty="0">
                <a:solidFill>
                  <a:schemeClr val="bg1">
                    <a:lumMod val="95000"/>
                  </a:schemeClr>
                </a:solidFill>
                <a:latin typeface="DM Sans" pitchFamily="2" charset="-70"/>
              </a:rPr>
              <a:t> </a:t>
            </a:r>
            <a:r>
              <a:rPr lang="en-US" sz="800" dirty="0" err="1">
                <a:solidFill>
                  <a:schemeClr val="bg1">
                    <a:lumMod val="95000"/>
                  </a:schemeClr>
                </a:solidFill>
                <a:latin typeface="DM Sans" pitchFamily="2" charset="-70"/>
              </a:rPr>
              <a:t>agentūra</a:t>
            </a:r>
            <a:endParaRPr lang="x-none" sz="800" dirty="0">
              <a:solidFill>
                <a:schemeClr val="bg1">
                  <a:lumMod val="95000"/>
                </a:schemeClr>
              </a:solidFill>
              <a:latin typeface="DM Sans" pitchFamily="2" charset="-70"/>
            </a:endParaRPr>
          </a:p>
        </p:txBody>
      </p:sp>
    </p:spTree>
    <p:extLst>
      <p:ext uri="{BB962C8B-B14F-4D97-AF65-F5344CB8AC3E}">
        <p14:creationId xmlns:p14="http://schemas.microsoft.com/office/powerpoint/2010/main" val="320332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03C71-2B36-A438-DF29-F15FF579841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612A45D-B38C-8BFF-D3BB-5399D3CF1EDD}"/>
              </a:ext>
            </a:extLst>
          </p:cNvPr>
          <p:cNvSpPr>
            <a:spLocks noGrp="1"/>
          </p:cNvSpPr>
          <p:nvPr>
            <p:ph type="body" sz="quarter" idx="13"/>
          </p:nvPr>
        </p:nvSpPr>
        <p:spPr>
          <a:xfrm>
            <a:off x="859410" y="1282047"/>
            <a:ext cx="10473179" cy="4440024"/>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Tikslinė grupė</a:t>
            </a:r>
          </a:p>
          <a:p>
            <a:pPr algn="just">
              <a:spcAft>
                <a:spcPts val="0"/>
              </a:spcAft>
            </a:pPr>
            <a:r>
              <a:rPr lang="lt-LT" sz="2000" b="1" dirty="0">
                <a:solidFill>
                  <a:srgbClr val="FF0000"/>
                </a:solidFill>
                <a:latin typeface="Times New Roman" panose="02020603050405020304" pitchFamily="18" charset="0"/>
                <a:cs typeface="Times New Roman" panose="02020603050405020304" pitchFamily="18" charset="0"/>
              </a:rPr>
              <a:t>SVARBU</a:t>
            </a:r>
            <a:r>
              <a:rPr lang="en-US" sz="2000" b="1" dirty="0">
                <a:solidFill>
                  <a:srgbClr val="FF0000"/>
                </a:solidFill>
                <a:latin typeface="Times New Roman" panose="02020603050405020304" pitchFamily="18" charset="0"/>
                <a:cs typeface="Times New Roman" panose="02020603050405020304" pitchFamily="18" charset="0"/>
              </a:rPr>
              <a:t>!!!</a:t>
            </a:r>
            <a:endParaRPr lang="lt-LT" sz="2000" b="1" dirty="0">
              <a:solidFill>
                <a:srgbClr val="FF0000"/>
              </a:solidFill>
              <a:latin typeface="Times New Roman" panose="02020603050405020304" pitchFamily="18" charset="0"/>
              <a:cs typeface="Times New Roman" panose="02020603050405020304" pitchFamily="18" charset="0"/>
            </a:endParaRPr>
          </a:p>
          <a:p>
            <a:pPr algn="just">
              <a:spcAft>
                <a:spcPts val="0"/>
              </a:spcAft>
            </a:pPr>
            <a:endParaRPr lang="lt-LT" sz="2200" b="1" dirty="0">
              <a:latin typeface="Times New Roman" panose="02020603050405020304" pitchFamily="18" charset="0"/>
              <a:cs typeface="Times New Roman" panose="02020603050405020304" pitchFamily="18" charset="0"/>
            </a:endParaRPr>
          </a:p>
          <a:p>
            <a:pPr algn="just"/>
            <a:r>
              <a:rPr lang="lt-LT" sz="2200" dirty="0">
                <a:latin typeface="Times New Roman" panose="02020603050405020304" pitchFamily="18" charset="0"/>
                <a:cs typeface="Times New Roman" panose="02020603050405020304" pitchFamily="18" charset="0"/>
              </a:rPr>
              <a:t>Savivaldybių specialistai, siekdami nustatyti, ar asmuo su negalia atitinka tikslinę grupę, asmenims diagnozuotų ligų kodus gali matyti Neįgalumo ir darbingumo nustatymo tarnybos duomenų bazės išraše. </a:t>
            </a:r>
          </a:p>
          <a:p>
            <a:pPr algn="just"/>
            <a:r>
              <a:rPr lang="lt-LT" sz="2200" dirty="0">
                <a:latin typeface="Times New Roman" panose="02020603050405020304" pitchFamily="18" charset="0"/>
                <a:cs typeface="Times New Roman" panose="02020603050405020304" pitchFamily="18" charset="0"/>
              </a:rPr>
              <a:t>Informacija apie tai, ar asmeniui nustatytas specialusis nuolatinės slaugos poreikis ar specialusis nuolatinės priežiūros (pagalbos) poreikis, yra Socialinės paramos šeimai informacinėje sistemoje (SPIS). </a:t>
            </a:r>
          </a:p>
          <a:p>
            <a:pPr algn="just"/>
            <a:r>
              <a:rPr lang="lt-LT" sz="2200" dirty="0">
                <a:latin typeface="Times New Roman" panose="02020603050405020304" pitchFamily="18" charset="0"/>
                <a:cs typeface="Times New Roman" panose="02020603050405020304" pitchFamily="18" charset="0"/>
              </a:rPr>
              <a:t>SPIS taip pat turėtų būti informacija apie asmens kreipimąsi dėl techninės pagalbos priemonių. Jeigu nepavyktų rasti informacijos SPIS, pastarąją savivaldybės galėtų gauti, prisijungdamos prie Techninės pagalbos neįgaliesiems centro informacinės sistemos.</a:t>
            </a:r>
          </a:p>
        </p:txBody>
      </p:sp>
      <p:sp>
        <p:nvSpPr>
          <p:cNvPr id="5" name="Text Placeholder 2">
            <a:extLst>
              <a:ext uri="{FF2B5EF4-FFF2-40B4-BE49-F238E27FC236}">
                <a16:creationId xmlns:a16="http://schemas.microsoft.com/office/drawing/2014/main" id="{4E6490AB-A93B-554C-3C23-4D6EDBB82772}"/>
              </a:ext>
            </a:extLst>
          </p:cNvPr>
          <p:cNvSpPr txBox="1">
            <a:spLocks/>
          </p:cNvSpPr>
          <p:nvPr/>
        </p:nvSpPr>
        <p:spPr>
          <a:xfrm>
            <a:off x="1602557" y="773679"/>
            <a:ext cx="9346414" cy="50836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51371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1E60-76CD-DE12-B232-03AB7FA2F48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B780B5-2CE6-F86B-9427-6EF025A2E365}"/>
              </a:ext>
            </a:extLst>
          </p:cNvPr>
          <p:cNvSpPr>
            <a:spLocks noGrp="1"/>
          </p:cNvSpPr>
          <p:nvPr>
            <p:ph type="body" sz="quarter" idx="13"/>
          </p:nvPr>
        </p:nvSpPr>
        <p:spPr>
          <a:xfrm>
            <a:off x="876693" y="1487277"/>
            <a:ext cx="10473179" cy="4838109"/>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Siekiami rodikliai</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P.B.2.0065 </a:t>
            </a:r>
            <a:r>
              <a:rPr lang="lt-LT" sz="2200" dirty="0">
                <a:latin typeface="Times New Roman" panose="02020603050405020304" pitchFamily="18" charset="0"/>
                <a:cs typeface="Times New Roman" panose="02020603050405020304" pitchFamily="18" charset="0"/>
              </a:rPr>
              <a:t>Naujų arba modernizuotų socialinių būstų talpumas, </a:t>
            </a:r>
            <a:r>
              <a:rPr lang="lt-LT" sz="2200" b="1" i="1" dirty="0">
                <a:latin typeface="Times New Roman" panose="02020603050405020304" pitchFamily="18" charset="0"/>
                <a:cs typeface="Times New Roman" panose="02020603050405020304" pitchFamily="18" charset="0"/>
              </a:rPr>
              <a:t>asmenys</a:t>
            </a:r>
            <a:r>
              <a:rPr lang="lt-LT" sz="2200" dirty="0">
                <a:latin typeface="Times New Roman" panose="02020603050405020304" pitchFamily="18" charset="0"/>
                <a:cs typeface="Times New Roman" panose="02020603050405020304" pitchFamily="18" charset="0"/>
              </a:rPr>
              <a:t>,</a:t>
            </a:r>
          </a:p>
          <a:p>
            <a:pPr marL="342900" indent="-342900" algn="jus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R.B.2.2067 </a:t>
            </a:r>
            <a:r>
              <a:rPr lang="lt-LT" sz="2200" dirty="0">
                <a:latin typeface="Times New Roman" panose="02020603050405020304" pitchFamily="18" charset="0"/>
                <a:cs typeface="Times New Roman" panose="02020603050405020304" pitchFamily="18" charset="0"/>
              </a:rPr>
              <a:t>Naujų arba modernizuotų socialinių būstų </a:t>
            </a:r>
            <a:r>
              <a:rPr lang="lt-LT" sz="2200" b="1" i="1" dirty="0">
                <a:latin typeface="Times New Roman" panose="02020603050405020304" pitchFamily="18" charset="0"/>
                <a:cs typeface="Times New Roman" panose="02020603050405020304" pitchFamily="18" charset="0"/>
              </a:rPr>
              <a:t>naudotojų skaičius per metus </a:t>
            </a:r>
            <a:r>
              <a:rPr lang="lt-LT" sz="2200" dirty="0">
                <a:latin typeface="Times New Roman" panose="02020603050405020304" pitchFamily="18" charset="0"/>
                <a:cs typeface="Times New Roman" panose="02020603050405020304" pitchFamily="18" charset="0"/>
              </a:rPr>
              <a:t>po projekto finansavimo pabaigos. </a:t>
            </a:r>
          </a:p>
          <a:p>
            <a:pPr algn="just"/>
            <a:endParaRPr lang="lt-LT" sz="2200" b="1" dirty="0">
              <a:latin typeface="Times New Roman" panose="02020603050405020304" pitchFamily="18" charset="0"/>
              <a:cs typeface="Times New Roman" panose="02020603050405020304" pitchFamily="18" charset="0"/>
            </a:endParaRPr>
          </a:p>
          <a:p>
            <a:pPr algn="just">
              <a:spcAft>
                <a:spcPts val="0"/>
              </a:spcAft>
            </a:pPr>
            <a:r>
              <a:rPr lang="lt-LT" sz="2200" b="1" dirty="0">
                <a:latin typeface="Times New Roman" panose="02020603050405020304" pitchFamily="18" charset="0"/>
                <a:cs typeface="Times New Roman" panose="02020603050405020304" pitchFamily="18" charset="0"/>
              </a:rPr>
              <a:t>SVARBU</a:t>
            </a:r>
            <a:r>
              <a:rPr lang="en-US" sz="2200" b="1" dirty="0">
                <a:latin typeface="Times New Roman" panose="02020603050405020304" pitchFamily="18" charset="0"/>
                <a:cs typeface="Times New Roman" panose="02020603050405020304" pitchFamily="18" charset="0"/>
              </a:rPr>
              <a:t>!!!</a:t>
            </a:r>
            <a:endParaRPr lang="lt-LT" sz="2200" b="1" dirty="0">
              <a:latin typeface="Times New Roman" panose="02020603050405020304" pitchFamily="18" charset="0"/>
              <a:cs typeface="Times New Roman" panose="02020603050405020304" pitchFamily="18" charset="0"/>
            </a:endParaRPr>
          </a:p>
          <a:p>
            <a:pPr algn="just">
              <a:spcAft>
                <a:spcPts val="0"/>
              </a:spcAft>
            </a:pPr>
            <a:endParaRPr lang="lt-LT" sz="2200" b="1" dirty="0">
              <a:latin typeface="Times New Roman" panose="02020603050405020304" pitchFamily="18" charset="0"/>
              <a:cs typeface="Times New Roman" panose="02020603050405020304" pitchFamily="18" charset="0"/>
            </a:endParaRPr>
          </a:p>
          <a:p>
            <a:pPr algn="just">
              <a:spcAft>
                <a:spcPts val="0"/>
              </a:spcAft>
            </a:pPr>
            <a:r>
              <a:rPr lang="lt-LT" sz="2200" dirty="0">
                <a:latin typeface="Times New Roman" panose="02020603050405020304" pitchFamily="18" charset="0"/>
                <a:cs typeface="Times New Roman" panose="02020603050405020304" pitchFamily="18" charset="0"/>
              </a:rPr>
              <a:t>PĮP 4 dalies „Stebėsenos rodikliai“ siektinos reikšmės pagrindime </a:t>
            </a:r>
            <a:r>
              <a:rPr lang="lt-LT" sz="2200" b="1" dirty="0">
                <a:latin typeface="Times New Roman" panose="02020603050405020304" pitchFamily="18" charset="0"/>
                <a:cs typeface="Times New Roman" panose="02020603050405020304" pitchFamily="18" charset="0"/>
              </a:rPr>
              <a:t>BŪTINA</a:t>
            </a:r>
            <a:r>
              <a:rPr lang="lt-LT" sz="2200" dirty="0">
                <a:latin typeface="Times New Roman" panose="02020603050405020304" pitchFamily="18" charset="0"/>
                <a:cs typeface="Times New Roman" panose="02020603050405020304" pitchFamily="18" charset="0"/>
              </a:rPr>
              <a:t> nurodyti, kaip nustatytas asmenų skaičius, kuriam kuriamas būstas, </a:t>
            </a:r>
            <a:r>
              <a:rPr lang="lt-LT" sz="2200" dirty="0" err="1">
                <a:latin typeface="Times New Roman" panose="02020603050405020304" pitchFamily="18" charset="0"/>
                <a:cs typeface="Times New Roman" panose="02020603050405020304" pitchFamily="18" charset="0"/>
              </a:rPr>
              <a:t>t.y</a:t>
            </a:r>
            <a:r>
              <a:rPr lang="lt-LT" sz="2200" dirty="0">
                <a:latin typeface="Times New Roman" panose="02020603050405020304" pitchFamily="18" charset="0"/>
                <a:cs typeface="Times New Roman" panose="02020603050405020304" pitchFamily="18" charset="0"/>
              </a:rPr>
              <a:t>. koks asmenų (šeimų) su negalia ir gausių šeimų skaičius bei kiek asmenų yra šeimose, kuriose yra asmuo su negalia, ir kiek asmenų gausiose šeimose. </a:t>
            </a:r>
          </a:p>
        </p:txBody>
      </p:sp>
      <p:sp>
        <p:nvSpPr>
          <p:cNvPr id="5" name="Text Placeholder 2">
            <a:extLst>
              <a:ext uri="{FF2B5EF4-FFF2-40B4-BE49-F238E27FC236}">
                <a16:creationId xmlns:a16="http://schemas.microsoft.com/office/drawing/2014/main" id="{75C5DBF5-9523-D0C3-2F93-ADA3A79EE9A0}"/>
              </a:ext>
            </a:extLst>
          </p:cNvPr>
          <p:cNvSpPr txBox="1">
            <a:spLocks/>
          </p:cNvSpPr>
          <p:nvPr/>
        </p:nvSpPr>
        <p:spPr>
          <a:xfrm>
            <a:off x="1602557" y="773679"/>
            <a:ext cx="9346414" cy="50836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95095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78DC9-84E2-E115-E41D-E5CA4A18901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DDC6F74-89D8-4A53-FDA6-42F451977BD4}"/>
              </a:ext>
            </a:extLst>
          </p:cNvPr>
          <p:cNvSpPr>
            <a:spLocks noGrp="1"/>
          </p:cNvSpPr>
          <p:nvPr>
            <p:ph type="body" sz="quarter" idx="13"/>
          </p:nvPr>
        </p:nvSpPr>
        <p:spPr>
          <a:xfrm>
            <a:off x="772998" y="1151944"/>
            <a:ext cx="10727703" cy="5211149"/>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Siekiamų rodiklių pasiekimo momentas</a:t>
            </a:r>
          </a:p>
          <a:p>
            <a:pPr marL="342900" indent="-342900" algn="just">
              <a:spcAft>
                <a:spcPts val="600"/>
              </a:spcAf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P.B.2.0065 </a:t>
            </a:r>
            <a:r>
              <a:rPr lang="lt-LT" sz="2200" dirty="0">
                <a:latin typeface="Times New Roman" panose="02020603050405020304" pitchFamily="18" charset="0"/>
                <a:cs typeface="Times New Roman" panose="02020603050405020304" pitchFamily="18" charset="0"/>
              </a:rPr>
              <a:t>Naujų arba modernizuotų socialinių būstų talpumas:</a:t>
            </a:r>
            <a:endParaRPr lang="lt-LT" sz="2200" b="1" dirty="0">
              <a:latin typeface="Times New Roman" panose="02020603050405020304" pitchFamily="18" charset="0"/>
              <a:cs typeface="Times New Roman" panose="02020603050405020304" pitchFamily="18" charset="0"/>
            </a:endParaRPr>
          </a:p>
          <a:p>
            <a:pPr marL="342900" indent="-342900" algn="just">
              <a:spcAft>
                <a:spcPts val="600"/>
              </a:spcAft>
              <a:buFontTx/>
              <a:buChar char="-"/>
            </a:pPr>
            <a:r>
              <a:rPr lang="lt-LT" sz="2200" dirty="0">
                <a:latin typeface="Times New Roman" panose="02020603050405020304" pitchFamily="18" charset="0"/>
                <a:cs typeface="Times New Roman" panose="02020603050405020304" pitchFamily="18" charset="0"/>
              </a:rPr>
              <a:t>kai surašomas statybos užbaigimo aktas ar deklaracija apie statybos užbaigimą; </a:t>
            </a:r>
          </a:p>
          <a:p>
            <a:pPr marL="342900" indent="-342900" algn="just">
              <a:spcAft>
                <a:spcPts val="600"/>
              </a:spcAft>
              <a:buFontTx/>
              <a:buChar char="-"/>
            </a:pPr>
            <a:r>
              <a:rPr lang="lt-LT" sz="2200" dirty="0">
                <a:latin typeface="Times New Roman" panose="02020603050405020304" pitchFamily="18" charset="0"/>
                <a:cs typeface="Times New Roman" panose="02020603050405020304" pitchFamily="18" charset="0"/>
              </a:rPr>
              <a:t>ar pasirašomas darbų perdavimo – priėmimo aktas (</a:t>
            </a:r>
            <a:r>
              <a:rPr lang="lt-LT" sz="2200" i="1" dirty="0">
                <a:latin typeface="Times New Roman" panose="02020603050405020304" pitchFamily="18" charset="0"/>
                <a:cs typeface="Times New Roman" panose="02020603050405020304" pitchFamily="18" charset="0"/>
              </a:rPr>
              <a:t>kai statybos užbaigimo aktas ar deklaracija neprivalomi</a:t>
            </a:r>
            <a:r>
              <a:rPr lang="lt-LT" sz="2200" dirty="0">
                <a:latin typeface="Times New Roman" panose="02020603050405020304" pitchFamily="18" charset="0"/>
                <a:cs typeface="Times New Roman" panose="02020603050405020304" pitchFamily="18" charset="0"/>
              </a:rPr>
              <a:t>)</a:t>
            </a:r>
          </a:p>
          <a:p>
            <a:pPr marL="342900" indent="-342900" algn="just">
              <a:spcAft>
                <a:spcPts val="600"/>
              </a:spcAft>
              <a:buFontTx/>
              <a:buChar char="-"/>
            </a:pPr>
            <a:r>
              <a:rPr lang="lt-LT" sz="2200" dirty="0">
                <a:latin typeface="Times New Roman" panose="02020603050405020304" pitchFamily="18" charset="0"/>
                <a:cs typeface="Times New Roman" panose="02020603050405020304" pitchFamily="18" charset="0"/>
              </a:rPr>
              <a:t>ir (arba) Nekilnojamojo turto registro centriniame duomenų banke įregistruojama pirkimo – pardavimo sutartis (</a:t>
            </a:r>
            <a:r>
              <a:rPr lang="lt-LT" sz="2200" i="1" dirty="0">
                <a:latin typeface="Times New Roman" panose="02020603050405020304" pitchFamily="18" charset="0"/>
                <a:cs typeface="Times New Roman" panose="02020603050405020304" pitchFamily="18" charset="0"/>
              </a:rPr>
              <a:t>jei buvo atliktas pirkimas</a:t>
            </a:r>
            <a:r>
              <a:rPr lang="lt-LT" sz="2200" dirty="0">
                <a:latin typeface="Times New Roman" panose="02020603050405020304" pitchFamily="18" charset="0"/>
                <a:cs typeface="Times New Roman" panose="02020603050405020304" pitchFamily="18" charset="0"/>
              </a:rPr>
              <a:t>), įregistruojama nuosavybės teisė į nekilnojamąjį turtą </a:t>
            </a:r>
          </a:p>
          <a:p>
            <a:pPr marL="342900" indent="-342900" algn="just">
              <a:spcAft>
                <a:spcPts val="1800"/>
              </a:spcAft>
              <a:buFontTx/>
              <a:buChar char="-"/>
            </a:pPr>
            <a:r>
              <a:rPr lang="lt-LT" sz="2200" dirty="0">
                <a:latin typeface="Times New Roman" panose="02020603050405020304" pitchFamily="18" charset="0"/>
                <a:cs typeface="Times New Roman" panose="02020603050405020304" pitchFamily="18" charset="0"/>
              </a:rPr>
              <a:t>bei projekto vykdytojas pateikia pažymą apie maksimalų asmenų, galinčių apsigyventi naujai sukurtuose socialiniuose būstuose, skaičių.</a:t>
            </a:r>
          </a:p>
          <a:p>
            <a:pPr marL="342900" indent="-342900" algn="just">
              <a:spcAft>
                <a:spcPts val="600"/>
              </a:spcAft>
              <a:buFont typeface="Wingdings" panose="05000000000000000000" pitchFamily="2" charset="2"/>
              <a:buChar char="ü"/>
            </a:pPr>
            <a:r>
              <a:rPr lang="lt-LT" sz="2200" b="1" dirty="0">
                <a:latin typeface="Times New Roman" panose="02020603050405020304" pitchFamily="18" charset="0"/>
                <a:cs typeface="Times New Roman" panose="02020603050405020304" pitchFamily="18" charset="0"/>
              </a:rPr>
              <a:t>R.B.2.2067 </a:t>
            </a:r>
            <a:r>
              <a:rPr lang="lt-LT" sz="2200" dirty="0">
                <a:latin typeface="Times New Roman" panose="02020603050405020304" pitchFamily="18" charset="0"/>
                <a:cs typeface="Times New Roman" panose="02020603050405020304" pitchFamily="18" charset="0"/>
              </a:rPr>
              <a:t>Naujų arba modernizuotų socialinių būstų naudotojų skaičius per metus</a:t>
            </a:r>
            <a:r>
              <a:rPr lang="lt-LT" sz="2200" b="1" i="1" dirty="0">
                <a:latin typeface="Times New Roman" panose="02020603050405020304" pitchFamily="18" charset="0"/>
                <a:cs typeface="Times New Roman" panose="02020603050405020304" pitchFamily="18" charset="0"/>
              </a:rPr>
              <a:t>:</a:t>
            </a:r>
          </a:p>
          <a:p>
            <a:pPr marL="342900" indent="-342900" algn="just">
              <a:spcAft>
                <a:spcPts val="600"/>
              </a:spcAft>
              <a:buFontTx/>
              <a:buChar char="-"/>
            </a:pPr>
            <a:r>
              <a:rPr lang="lt-LT" sz="2200" dirty="0">
                <a:latin typeface="Times New Roman" panose="02020603050405020304" pitchFamily="18" charset="0"/>
                <a:cs typeface="Times New Roman" panose="02020603050405020304" pitchFamily="18" charset="0"/>
              </a:rPr>
              <a:t>kai per vienus metus po projekto įgyvendinimo pabaigos (įskaitant ir asmenis, kurie buvo apgyvendinti būstuose, nelaukiant projekto įgyvendinimo pabaigos) naujai sukurtuose socialiniuose būstuose apsigyveno numatytas asmenų (asmenų su negalia (ir jų šeimų narių) ir gausių šeimų narių) skaičius. </a:t>
            </a:r>
          </a:p>
          <a:p>
            <a:pPr algn="just"/>
            <a:endParaRPr lang="lt-LT" sz="2200" b="1"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93CC3FC2-A917-66C9-354B-E15FD97A89A5}"/>
              </a:ext>
            </a:extLst>
          </p:cNvPr>
          <p:cNvSpPr txBox="1">
            <a:spLocks/>
          </p:cNvSpPr>
          <p:nvPr/>
        </p:nvSpPr>
        <p:spPr>
          <a:xfrm>
            <a:off x="1602557" y="773679"/>
            <a:ext cx="9346414" cy="508367"/>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a:t>
            </a:r>
            <a:r>
              <a:rPr lang="lt-LT" sz="2400" b="1" cap="small"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553810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7"/>
          <p:cNvSpPr txBox="1">
            <a:spLocks/>
          </p:cNvSpPr>
          <p:nvPr/>
        </p:nvSpPr>
        <p:spPr>
          <a:xfrm>
            <a:off x="1367935" y="1752433"/>
            <a:ext cx="7355840" cy="2687592"/>
          </a:xfrm>
          <a:prstGeom prst="rect">
            <a:avLst/>
          </a:prstGeom>
        </p:spPr>
        <p:txBody>
          <a:bodyPr/>
          <a:lst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a:lstStyle>
          <a:p>
            <a:pPr algn="ctr"/>
            <a:r>
              <a:rPr lang="lt-LT" sz="3600" b="1" cap="all" dirty="0">
                <a:solidFill>
                  <a:schemeClr val="tx1"/>
                </a:solidFill>
                <a:latin typeface="Times New Roman" panose="02020603050405020304" pitchFamily="18" charset="0"/>
                <a:cs typeface="Times New Roman" panose="02020603050405020304" pitchFamily="18" charset="0"/>
              </a:rPr>
              <a:t>Veikla Nr. </a:t>
            </a:r>
            <a:r>
              <a:rPr lang="lt-LT" sz="3600" b="1" cap="small" dirty="0">
                <a:solidFill>
                  <a:schemeClr val="tx1"/>
                </a:solidFill>
                <a:latin typeface="Times New Roman" panose="02020603050405020304" pitchFamily="18" charset="0"/>
                <a:cs typeface="Times New Roman" panose="02020603050405020304" pitchFamily="18" charset="0"/>
              </a:rPr>
              <a:t>5</a:t>
            </a:r>
          </a:p>
          <a:p>
            <a:pPr algn="ctr"/>
            <a:r>
              <a:rPr lang="lt-LT" sz="3600" b="1" cap="small" dirty="0">
                <a:solidFill>
                  <a:schemeClr val="tx1"/>
                </a:solidFill>
                <a:latin typeface="Times New Roman" panose="02020603050405020304" pitchFamily="18" charset="0"/>
                <a:cs typeface="Times New Roman" panose="02020603050405020304" pitchFamily="18" charset="0"/>
              </a:rPr>
              <a:t> </a:t>
            </a:r>
            <a:br>
              <a:rPr lang="lt-LT" sz="3600" b="1" cap="small" dirty="0">
                <a:solidFill>
                  <a:schemeClr val="tx1"/>
                </a:solidFill>
                <a:latin typeface="Times New Roman" panose="02020603050405020304" pitchFamily="18" charset="0"/>
                <a:cs typeface="Times New Roman" panose="02020603050405020304" pitchFamily="18" charset="0"/>
              </a:rPr>
            </a:br>
            <a:r>
              <a:rPr lang="lt-LT" sz="3600" b="1" cap="small" dirty="0">
                <a:solidFill>
                  <a:schemeClr val="tx1"/>
                </a:solidFill>
                <a:latin typeface="Times New Roman" panose="02020603050405020304" pitchFamily="18" charset="0"/>
                <a:cs typeface="Times New Roman" panose="02020603050405020304" pitchFamily="18" charset="0"/>
              </a:rPr>
              <a:t>„</a:t>
            </a:r>
            <a:r>
              <a:rPr lang="lt-LT" sz="3600" b="1" dirty="0">
                <a:solidFill>
                  <a:schemeClr val="tx1"/>
                </a:solidFill>
                <a:latin typeface="Times New Roman" panose="02020603050405020304" pitchFamily="18" charset="0"/>
                <a:cs typeface="Times New Roman" panose="02020603050405020304" pitchFamily="18" charset="0"/>
              </a:rPr>
              <a:t>Socialinio būsto fondo plėtra visiems jo laukiantiems asmenims (šeimoms)</a:t>
            </a:r>
            <a:r>
              <a:rPr lang="lt-LT" sz="3600" b="1" cap="small" dirty="0">
                <a:solidFill>
                  <a:schemeClr val="tx1"/>
                </a:solidFill>
                <a:latin typeface="Times New Roman" panose="02020603050405020304" pitchFamily="18" charset="0"/>
                <a:cs typeface="Times New Roman" panose="02020603050405020304" pitchFamily="18" charset="0"/>
              </a:rPr>
              <a:t>“</a:t>
            </a:r>
            <a:endParaRPr lang="lt-LT" sz="3600" dirty="0">
              <a:solidFill>
                <a:schemeClr val="tx1"/>
              </a:solidFill>
            </a:endParaRPr>
          </a:p>
        </p:txBody>
      </p:sp>
    </p:spTree>
    <p:extLst>
      <p:ext uri="{BB962C8B-B14F-4D97-AF65-F5344CB8AC3E}">
        <p14:creationId xmlns:p14="http://schemas.microsoft.com/office/powerpoint/2010/main" val="3184562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696D0-7A81-1E68-37FA-B2BB911ED8F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DC62C41-5D26-7FA7-E150-D20B677FA225}"/>
              </a:ext>
            </a:extLst>
          </p:cNvPr>
          <p:cNvSpPr>
            <a:spLocks noGrp="1"/>
          </p:cNvSpPr>
          <p:nvPr>
            <p:ph type="body" sz="quarter" idx="13"/>
          </p:nvPr>
        </p:nvSpPr>
        <p:spPr>
          <a:xfrm>
            <a:off x="859410" y="1726978"/>
            <a:ext cx="10473179" cy="4357343"/>
          </a:xfrm>
        </p:spPr>
        <p:txBody>
          <a:bodyPr/>
          <a:lstStyle/>
          <a:p>
            <a:pPr algn="just">
              <a:lnSpc>
                <a:spcPct val="100000"/>
              </a:lnSpc>
              <a:spcAft>
                <a:spcPts val="0"/>
              </a:spcAft>
            </a:pPr>
            <a:endParaRPr lang="lt-LT" sz="1200" b="1" dirty="0">
              <a:latin typeface="Times New Roman" panose="02020603050405020304" pitchFamily="18" charset="0"/>
              <a:cs typeface="Times New Roman" panose="02020603050405020304" pitchFamily="18" charset="0"/>
            </a:endParaRPr>
          </a:p>
          <a:p>
            <a:pPr algn="ctr"/>
            <a:r>
              <a:rPr lang="lt-LT" sz="2200" b="1" dirty="0">
                <a:latin typeface="Times New Roman" panose="02020603050405020304" pitchFamily="18" charset="0"/>
                <a:cs typeface="Times New Roman" panose="02020603050405020304" pitchFamily="18" charset="0"/>
              </a:rPr>
              <a:t>Tikslinė grupė</a:t>
            </a:r>
          </a:p>
          <a:p>
            <a:pPr algn="ctr"/>
            <a:endParaRPr lang="lt-LT" sz="2200" b="1" dirty="0">
              <a:latin typeface="Times New Roman" panose="02020603050405020304" pitchFamily="18" charset="0"/>
              <a:cs typeface="Times New Roman" panose="02020603050405020304" pitchFamily="18" charset="0"/>
            </a:endParaRPr>
          </a:p>
          <a:p>
            <a:pPr algn="just"/>
            <a:r>
              <a:rPr lang="lt-LT" sz="2200" b="1" dirty="0">
                <a:latin typeface="Times New Roman" panose="02020603050405020304" pitchFamily="18" charset="0"/>
                <a:cs typeface="Times New Roman" panose="02020603050405020304" pitchFamily="18" charset="0"/>
              </a:rPr>
              <a:t>Visi asmenys ir šeimos, turinčios teisę į socialinio būsto nuomą (</a:t>
            </a:r>
            <a:r>
              <a:rPr lang="lt-LT" sz="2200" i="1" dirty="0">
                <a:latin typeface="Times New Roman" panose="02020603050405020304" pitchFamily="18" charset="0"/>
                <a:cs typeface="Times New Roman" panose="02020603050405020304" pitchFamily="18" charset="0"/>
              </a:rPr>
              <a:t>asmenimis ir šeimomis, turinčiomis teisę į socialinio būsto nuomą, laikomi asmenys ir šeimos, atitinkantys Paramos būstui įsigyti ar išsinuomoti įstatymo 9 straipsnyje nurodytus reikalavimus, taikomus teisei į socialinio būsto nuomą įgyti, ir įrašyti į Asmenų ir šeimų, turinčių teisę į socialinio būsto nuomą, sąrašus)</a:t>
            </a:r>
            <a:endParaRPr lang="lt-LT" sz="2200" dirty="0">
              <a:latin typeface="Times New Roman" panose="02020603050405020304" pitchFamily="18" charset="0"/>
              <a:cs typeface="Times New Roman" panose="02020603050405020304" pitchFamily="18" charset="0"/>
            </a:endParaRPr>
          </a:p>
        </p:txBody>
      </p:sp>
      <p:sp>
        <p:nvSpPr>
          <p:cNvPr id="5" name="Text Placeholder 2">
            <a:extLst>
              <a:ext uri="{FF2B5EF4-FFF2-40B4-BE49-F238E27FC236}">
                <a16:creationId xmlns:a16="http://schemas.microsoft.com/office/drawing/2014/main" id="{6B556605-11A8-D3AB-B2CF-F385B9BF2946}"/>
              </a:ext>
            </a:extLst>
          </p:cNvPr>
          <p:cNvSpPr txBox="1">
            <a:spLocks/>
          </p:cNvSpPr>
          <p:nvPr/>
        </p:nvSpPr>
        <p:spPr>
          <a:xfrm>
            <a:off x="1602557" y="773679"/>
            <a:ext cx="9346414" cy="989133"/>
          </a:xfrm>
          <a:prstGeom prst="rect">
            <a:avLst/>
          </a:prstGeom>
        </p:spPr>
        <p:txBody>
          <a:bodyPr>
            <a:noAutofit/>
          </a:bodyPr>
          <a:lstStyle>
            <a:lvl1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lang="en-US" sz="4400" b="0" i="0" u="none" strike="noStrike" kern="1200" cap="none" spc="40" baseline="0">
                <a:solidFill>
                  <a:srgbClr val="092E68"/>
                </a:solidFill>
                <a:uFillTx/>
                <a:latin typeface="DM Serif Display" pitchFamily="2"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pPr>
            <a:r>
              <a:rPr lang="lt-LT" sz="2400" b="1" cap="small" dirty="0">
                <a:latin typeface="Times New Roman" panose="02020603050405020304" pitchFamily="18" charset="0"/>
                <a:cs typeface="Times New Roman" panose="02020603050405020304" pitchFamily="18" charset="0"/>
              </a:rPr>
              <a:t>„</a:t>
            </a:r>
            <a:r>
              <a:rPr lang="lt-LT" sz="2400" b="1" cap="all" dirty="0">
                <a:latin typeface="Times New Roman" panose="02020603050405020304" pitchFamily="18" charset="0"/>
                <a:cs typeface="Times New Roman" panose="02020603050405020304" pitchFamily="18" charset="0"/>
              </a:rPr>
              <a:t>Socialinio būsto fondo plėtra visiems jo laukiantiems asmenims (šeimoms)“</a:t>
            </a:r>
            <a:endParaRPr lang="lt-LT" sz="2400" b="1" cap="small"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688472"/>
      </p:ext>
    </p:extLst>
  </p:cSld>
  <p:clrMapOvr>
    <a:masterClrMapping/>
  </p:clrMapOvr>
</p:sld>
</file>

<file path=ppt/theme/theme1.xml><?xml version="1.0" encoding="utf-8"?>
<a:theme xmlns:a="http://schemas.openxmlformats.org/drawingml/2006/main" name="Baltas">
  <a:themeElements>
    <a:clrScheme name="Custom 50">
      <a:dk1>
        <a:srgbClr val="0A1E26"/>
      </a:dk1>
      <a:lt1>
        <a:srgbClr val="FFFFFF"/>
      </a:lt1>
      <a:dk2>
        <a:srgbClr val="01343B"/>
      </a:dk2>
      <a:lt2>
        <a:srgbClr val="E7E6E6"/>
      </a:lt2>
      <a:accent1>
        <a:srgbClr val="092D67"/>
      </a:accent1>
      <a:accent2>
        <a:srgbClr val="F0B016"/>
      </a:accent2>
      <a:accent3>
        <a:srgbClr val="4249DF"/>
      </a:accent3>
      <a:accent4>
        <a:srgbClr val="F15A00"/>
      </a:accent4>
      <a:accent5>
        <a:srgbClr val="BEBEBE"/>
      </a:accent5>
      <a:accent6>
        <a:srgbClr val="C4DEFF"/>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tas">
  <a:themeElements>
    <a:clrScheme name="CPVA">
      <a:dk1>
        <a:srgbClr val="0A1E26"/>
      </a:dk1>
      <a:lt1>
        <a:srgbClr val="FFFFFF"/>
      </a:lt1>
      <a:dk2>
        <a:srgbClr val="01343B"/>
      </a:dk2>
      <a:lt2>
        <a:srgbClr val="E7E6E6"/>
      </a:lt2>
      <a:accent1>
        <a:srgbClr val="092D67"/>
      </a:accent1>
      <a:accent2>
        <a:srgbClr val="F0B016"/>
      </a:accent2>
      <a:accent3>
        <a:srgbClr val="4249DF"/>
      </a:accent3>
      <a:accent4>
        <a:srgbClr val="CCDED6"/>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CCA117F497E3D419E774FDF9F1CDC63" ma:contentTypeVersion="13" ma:contentTypeDescription="Loo uus dokument" ma:contentTypeScope="" ma:versionID="a86f2cab321af8071e3134fd60001d91">
  <xsd:schema xmlns:xsd="http://www.w3.org/2001/XMLSchema" xmlns:xs="http://www.w3.org/2001/XMLSchema" xmlns:p="http://schemas.microsoft.com/office/2006/metadata/properties" xmlns:ns3="dcde8227-80a3-4b03-a3a8-b41e8091f289" xmlns:ns4="3b88fb86-4b02-47b7-a458-9600e072c17f" targetNamespace="http://schemas.microsoft.com/office/2006/metadata/properties" ma:root="true" ma:fieldsID="3a452bd9588c6af76c7c01cd3dd8ce49" ns3:_="" ns4:_="">
    <xsd:import namespace="dcde8227-80a3-4b03-a3a8-b41e8091f289"/>
    <xsd:import namespace="3b88fb86-4b02-47b7-a458-9600e072c17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e8227-80a3-4b03-a3a8-b41e8091f2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88fb86-4b02-47b7-a458-9600e072c17f" elementFormDefault="qualified">
    <xsd:import namespace="http://schemas.microsoft.com/office/2006/documentManagement/types"/>
    <xsd:import namespace="http://schemas.microsoft.com/office/infopath/2007/PartnerControls"/>
    <xsd:element name="SharedWithUsers" ma:index="10" nillable="true" ma:displayName="Ühiskasutuse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Ühiskasutusse andmise üksikasjad" ma:internalName="SharedWithDetails" ma:readOnly="true">
      <xsd:simpleType>
        <xsd:restriction base="dms:Note">
          <xsd:maxLength value="255"/>
        </xsd:restriction>
      </xsd:simpleType>
    </xsd:element>
    <xsd:element name="SharingHintHash" ma:index="12" nillable="true" ma:displayName="Vihjeräsi jagami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C65DB8-9424-481C-B684-ABCFB492830A}">
  <ds:schemaRefs>
    <ds:schemaRef ds:uri="http://schemas.microsoft.com/office/infopath/2007/PartnerControls"/>
    <ds:schemaRef ds:uri="dcde8227-80a3-4b03-a3a8-b41e8091f289"/>
    <ds:schemaRef ds:uri="http://schemas.openxmlformats.org/package/2006/metadata/core-properties"/>
    <ds:schemaRef ds:uri="http://purl.org/dc/dcmitype/"/>
    <ds:schemaRef ds:uri="http://schemas.microsoft.com/office/2006/documentManagement/types"/>
    <ds:schemaRef ds:uri="http://www.w3.org/XML/1998/namespace"/>
    <ds:schemaRef ds:uri="3b88fb86-4b02-47b7-a458-9600e072c17f"/>
    <ds:schemaRef ds:uri="http://purl.org/dc/terms/"/>
    <ds:schemaRef ds:uri="http://purl.org/dc/elements/1.1/"/>
    <ds:schemaRef ds:uri="http://schemas.microsoft.com/office/2006/metadata/properties"/>
  </ds:schemaRefs>
</ds:datastoreItem>
</file>

<file path=customXml/itemProps2.xml><?xml version="1.0" encoding="utf-8"?>
<ds:datastoreItem xmlns:ds="http://schemas.openxmlformats.org/officeDocument/2006/customXml" ds:itemID="{2B091383-DBC4-43CD-A617-0C35E2BEE357}">
  <ds:schemaRefs>
    <ds:schemaRef ds:uri="http://schemas.microsoft.com/sharepoint/v3/contenttype/forms"/>
  </ds:schemaRefs>
</ds:datastoreItem>
</file>

<file path=customXml/itemProps3.xml><?xml version="1.0" encoding="utf-8"?>
<ds:datastoreItem xmlns:ds="http://schemas.openxmlformats.org/officeDocument/2006/customXml" ds:itemID="{474A226F-B264-4FBE-A831-F6935852D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e8227-80a3-4b03-a3a8-b41e8091f289"/>
    <ds:schemaRef ds:uri="3b88fb86-4b02-47b7-a458-9600e072c1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14942</TotalTime>
  <Words>4522</Words>
  <Application>Microsoft Office PowerPoint</Application>
  <PresentationFormat>Widescreen</PresentationFormat>
  <Paragraphs>297</Paragraphs>
  <Slides>42</Slides>
  <Notes>35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Arial</vt:lpstr>
      <vt:lpstr>Calibri</vt:lpstr>
      <vt:lpstr>Calibri Light</vt:lpstr>
      <vt:lpstr>DM Sans</vt:lpstr>
      <vt:lpstr>DM Serif Display</vt:lpstr>
      <vt:lpstr>Poppins</vt:lpstr>
      <vt:lpstr>Times New Roman</vt:lpstr>
      <vt:lpstr>Wingdings</vt:lpstr>
      <vt:lpstr>Baltas</vt:lpstr>
      <vt:lpstr>Baltas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Atkreipiame dėmesį, kad CPVA turi teisę bet kuriuo projekto įgyvendinimo metu ir poprojektinės priežiūros laikotarpiu patikrinti, kaip laikomasi šio reikalavimo.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Eerik Kohv</dc:creator>
  <cp:lastModifiedBy>Irma Gedvilaitė</cp:lastModifiedBy>
  <cp:revision>477</cp:revision>
  <cp:lastPrinted>2022-03-28T13:08:07Z</cp:lastPrinted>
  <dcterms:modified xsi:type="dcterms:W3CDTF">2026-08-25T07:33:42Z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0x0101000CCA117F497E3D419E774FDF9F1CDC63</vt:lpwstr>
  </property>
</Properties>
</file>